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BakerRipley 1" charset="1" panose="00000000000000000000"/>
      <p:regular r:id="rId34"/>
    </p:embeddedFont>
    <p:embeddedFont>
      <p:font typeface="Archivo 1" charset="1" panose="020B0803020202020B04"/>
      <p:regular r:id="rId35"/>
    </p:embeddedFont>
    <p:embeddedFont>
      <p:font typeface="BakerRipley 2" charset="1" panose="00000000000000000000"/>
      <p:regular r:id="rId36"/>
    </p:embeddedFont>
    <p:embeddedFont>
      <p:font typeface="Archivo 2" charset="1" panose="020B0503020202020B04"/>
      <p:regular r:id="rId37"/>
    </p:embeddedFont>
    <p:embeddedFont>
      <p:font typeface="Archivo 3" charset="1" panose="020B0603020202020B04"/>
      <p:regular r:id="rId38"/>
    </p:embeddedFont>
    <p:embeddedFont>
      <p:font typeface="Archivo 4" charset="1" panose="020B0603020202020B04"/>
      <p:regular r:id="rId39"/>
    </p:embeddedFont>
    <p:embeddedFont>
      <p:font typeface="BakerRipley 3" charset="1" panose="00000000000000000000"/>
      <p:regular r:id="rId40"/>
    </p:embeddedFont>
    <p:embeddedFont>
      <p:font typeface="BakerRipley 4" charset="1" panose="0000000000000000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9.fntdata"/><Relationship Id="rId21" Type="http://schemas.openxmlformats.org/officeDocument/2006/relationships/slide" Target="slides/slide16.xml"/><Relationship Id="rId34" Type="http://schemas.openxmlformats.org/officeDocument/2006/relationships/font" Target="fonts/font34.fntdata"/><Relationship Id="rId42" Type="http://schemas.openxmlformats.org/officeDocument/2006/relationships/customXml" Target="../customXml/item1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7.fntdata"/><Relationship Id="rId40" Type="http://schemas.openxmlformats.org/officeDocument/2006/relationships/font" Target="fonts/font40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6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ustomXml" Target="../customXml/item3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43" Type="http://schemas.openxmlformats.org/officeDocument/2006/relationships/customXml" Target="../customXml/item2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8.fntdata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42.png" Type="http://schemas.openxmlformats.org/officeDocument/2006/relationships/image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4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jpeg" Type="http://schemas.openxmlformats.org/officeDocument/2006/relationships/image"/><Relationship Id="rId7" Target="../media/image53.png" Type="http://schemas.openxmlformats.org/officeDocument/2006/relationships/image"/><Relationship Id="rId8" Target="../media/image5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irs.gov/pub/irs-pdf/f1040.pdf" TargetMode="External" Type="http://schemas.openxmlformats.org/officeDocument/2006/relationships/hyperlink"/><Relationship Id="rId3" Target="https://www.irs.gov/pub/irs-pdf/f1040sc.pdf" TargetMode="External" Type="http://schemas.openxmlformats.org/officeDocument/2006/relationships/hyperlink"/><Relationship Id="rId4" Target="https://www.irs.gov/pub/irs-pdf/f1040.pdf" TargetMode="External" Type="http://schemas.openxmlformats.org/officeDocument/2006/relationships/hyperlink"/><Relationship Id="rId5" Target="https://www.irs.gov/pub/irs-pdf/f1040sf.pdf" TargetMode="External" Type="http://schemas.openxmlformats.org/officeDocument/2006/relationships/hyperlink"/><Relationship Id="rId6" Target="../media/image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5.png" Type="http://schemas.openxmlformats.org/officeDocument/2006/relationships/image"/><Relationship Id="rId4" Target="https://www.census.gov/naics/" TargetMode="External" Type="http://schemas.openxmlformats.org/officeDocument/2006/relationships/hyperlink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9.png" Type="http://schemas.openxmlformats.org/officeDocument/2006/relationships/image"/><Relationship Id="rId4" Target="../media/image60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svg" Type="http://schemas.openxmlformats.org/officeDocument/2006/relationships/image"/><Relationship Id="rId11" Target="../media/image67.png" Type="http://schemas.openxmlformats.org/officeDocument/2006/relationships/image"/><Relationship Id="rId12" Target="../media/image68.svg" Type="http://schemas.openxmlformats.org/officeDocument/2006/relationships/image"/><Relationship Id="rId13" Target="../media/image69.png" Type="http://schemas.openxmlformats.org/officeDocument/2006/relationships/image"/><Relationship Id="rId14" Target="../media/image70.svg" Type="http://schemas.openxmlformats.org/officeDocument/2006/relationships/image"/><Relationship Id="rId15" Target="../media/image71.png" Type="http://schemas.openxmlformats.org/officeDocument/2006/relationships/image"/><Relationship Id="rId16" Target="../media/image72.svg" Type="http://schemas.openxmlformats.org/officeDocument/2006/relationships/image"/><Relationship Id="rId17" Target="../media/image73.png" Type="http://schemas.openxmlformats.org/officeDocument/2006/relationships/image"/><Relationship Id="rId18" Target="../media/image74.svg" Type="http://schemas.openxmlformats.org/officeDocument/2006/relationships/image"/><Relationship Id="rId2" Target="../media/image7.pn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57.png" Type="http://schemas.openxmlformats.org/officeDocument/2006/relationships/image"/><Relationship Id="rId6" Target="../media/image58.svg" Type="http://schemas.openxmlformats.org/officeDocument/2006/relationships/image"/><Relationship Id="rId7" Target="../media/image63.png" Type="http://schemas.openxmlformats.org/officeDocument/2006/relationships/image"/><Relationship Id="rId8" Target="../media/image64.sv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7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pn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4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jpeg" Type="http://schemas.openxmlformats.org/officeDocument/2006/relationships/image"/><Relationship Id="rId11" Target="../media/image15.jpe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10.jpeg" Type="http://schemas.openxmlformats.org/officeDocument/2006/relationships/image"/><Relationship Id="rId7" Target="../media/image11.jpeg" Type="http://schemas.openxmlformats.org/officeDocument/2006/relationships/image"/><Relationship Id="rId8" Target="../media/image12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jpe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19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17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36.png" Type="http://schemas.openxmlformats.org/officeDocument/2006/relationships/image"/><Relationship Id="rId4" Target="../media/image34.png" Type="http://schemas.openxmlformats.org/officeDocument/2006/relationships/image"/><Relationship Id="rId5" Target="../media/image37.png" Type="http://schemas.openxmlformats.org/officeDocument/2006/relationships/image"/><Relationship Id="rId6" Target="../media/image3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97281" y="-1016997"/>
            <a:ext cx="9056176" cy="11136880"/>
          </a:xfrm>
          <a:custGeom>
            <a:avLst/>
            <a:gdLst/>
            <a:ahLst/>
            <a:cxnLst/>
            <a:rect r="r" b="b" t="t" l="l"/>
            <a:pathLst>
              <a:path h="11136880" w="9056176">
                <a:moveTo>
                  <a:pt x="0" y="0"/>
                </a:moveTo>
                <a:lnTo>
                  <a:pt x="9056177" y="0"/>
                </a:lnTo>
                <a:lnTo>
                  <a:pt x="9056177" y="11136880"/>
                </a:lnTo>
                <a:lnTo>
                  <a:pt x="0" y="11136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" r="0" b="-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3585557" cy="2122356"/>
          </a:xfrm>
          <a:custGeom>
            <a:avLst/>
            <a:gdLst/>
            <a:ahLst/>
            <a:cxnLst/>
            <a:rect r="r" b="b" t="t" l="l"/>
            <a:pathLst>
              <a:path h="2122356" w="3585557">
                <a:moveTo>
                  <a:pt x="0" y="0"/>
                </a:moveTo>
                <a:lnTo>
                  <a:pt x="3585557" y="0"/>
                </a:lnTo>
                <a:lnTo>
                  <a:pt x="3585557" y="2122356"/>
                </a:lnTo>
                <a:lnTo>
                  <a:pt x="0" y="2122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250" t="-31792" r="-14113" b="-3974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4970277"/>
            <a:ext cx="13392669" cy="1851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35"/>
              </a:lnSpc>
            </a:pPr>
            <a:r>
              <a:rPr lang="en-US" sz="12279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Entrepreneur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8550154"/>
            <a:ext cx="7329788" cy="708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9"/>
              </a:lnSpc>
            </a:pPr>
            <a:r>
              <a:rPr lang="en-US" sz="3836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Small Business Program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812603"/>
            <a:ext cx="13392669" cy="186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35"/>
              </a:lnSpc>
            </a:pPr>
            <a:r>
              <a:rPr lang="en-US" sz="12279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connection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38536" y="0"/>
            <a:ext cx="15336808" cy="13995027"/>
            <a:chOff x="0" y="0"/>
            <a:chExt cx="20449077" cy="18660035"/>
          </a:xfrm>
        </p:grpSpPr>
        <p:sp>
          <p:nvSpPr>
            <p:cNvPr name="Freeform 3" id="3"/>
            <p:cNvSpPr/>
            <p:nvPr/>
          </p:nvSpPr>
          <p:spPr>
            <a:xfrm flipH="false" flipV="false" rot="-5209128">
              <a:off x="-1377051" y="4812518"/>
              <a:ext cx="15326847" cy="11740292"/>
            </a:xfrm>
            <a:custGeom>
              <a:avLst/>
              <a:gdLst/>
              <a:ahLst/>
              <a:cxnLst/>
              <a:rect r="r" b="b" t="t" l="l"/>
              <a:pathLst>
                <a:path h="11740292" w="15326847">
                  <a:moveTo>
                    <a:pt x="0" y="0"/>
                  </a:moveTo>
                  <a:lnTo>
                    <a:pt x="15326847" y="0"/>
                  </a:lnTo>
                  <a:lnTo>
                    <a:pt x="15326847" y="11740292"/>
                  </a:lnTo>
                  <a:lnTo>
                    <a:pt x="0" y="11740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" r="0" b="-21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8949744">
              <a:off x="12741449" y="4510916"/>
              <a:ext cx="6847337" cy="5245027"/>
            </a:xfrm>
            <a:custGeom>
              <a:avLst/>
              <a:gdLst/>
              <a:ahLst/>
              <a:cxnLst/>
              <a:rect r="r" b="b" t="t" l="l"/>
              <a:pathLst>
                <a:path h="5245027" w="6847337">
                  <a:moveTo>
                    <a:pt x="0" y="0"/>
                  </a:moveTo>
                  <a:lnTo>
                    <a:pt x="6847337" y="0"/>
                  </a:lnTo>
                  <a:lnTo>
                    <a:pt x="6847337" y="5245027"/>
                  </a:lnTo>
                  <a:lnTo>
                    <a:pt x="0" y="5245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9" r="0" b="-21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13855">
              <a:off x="11223551" y="9055066"/>
              <a:ext cx="8123210" cy="5457500"/>
            </a:xfrm>
            <a:custGeom>
              <a:avLst/>
              <a:gdLst/>
              <a:ahLst/>
              <a:cxnLst/>
              <a:rect r="r" b="b" t="t" l="l"/>
              <a:pathLst>
                <a:path h="5457500" w="8123210">
                  <a:moveTo>
                    <a:pt x="0" y="0"/>
                  </a:moveTo>
                  <a:lnTo>
                    <a:pt x="8123210" y="0"/>
                  </a:lnTo>
                  <a:lnTo>
                    <a:pt x="8123210" y="5457500"/>
                  </a:lnTo>
                  <a:lnTo>
                    <a:pt x="0" y="545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31" t="-8981" r="-359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3440495">
              <a:off x="365958" y="1440342"/>
              <a:ext cx="5559340" cy="3909326"/>
            </a:xfrm>
            <a:custGeom>
              <a:avLst/>
              <a:gdLst/>
              <a:ahLst/>
              <a:cxnLst/>
              <a:rect r="r" b="b" t="t" l="l"/>
              <a:pathLst>
                <a:path h="3909326" w="5559340">
                  <a:moveTo>
                    <a:pt x="0" y="0"/>
                  </a:moveTo>
                  <a:lnTo>
                    <a:pt x="5559339" y="0"/>
                  </a:lnTo>
                  <a:lnTo>
                    <a:pt x="5559339" y="3909326"/>
                  </a:lnTo>
                  <a:lnTo>
                    <a:pt x="0" y="3909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36" t="-496" r="0" b="-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577094" y="4288221"/>
            <a:ext cx="3631467" cy="3631467"/>
            <a:chOff x="0" y="0"/>
            <a:chExt cx="4841957" cy="48419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41957" cy="4841957"/>
            </a:xfrm>
            <a:custGeom>
              <a:avLst/>
              <a:gdLst/>
              <a:ahLst/>
              <a:cxnLst/>
              <a:rect r="r" b="b" t="t" l="l"/>
              <a:pathLst>
                <a:path h="4841957" w="4841957">
                  <a:moveTo>
                    <a:pt x="0" y="0"/>
                  </a:moveTo>
                  <a:lnTo>
                    <a:pt x="4841957" y="0"/>
                  </a:lnTo>
                  <a:lnTo>
                    <a:pt x="4841957" y="4841957"/>
                  </a:lnTo>
                  <a:lnTo>
                    <a:pt x="0" y="4841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3526355" y="4237483"/>
            <a:ext cx="3732945" cy="3732945"/>
          </a:xfrm>
          <a:custGeom>
            <a:avLst/>
            <a:gdLst/>
            <a:ahLst/>
            <a:cxnLst/>
            <a:rect r="r" b="b" t="t" l="l"/>
            <a:pathLst>
              <a:path h="3732945" w="3732945">
                <a:moveTo>
                  <a:pt x="0" y="0"/>
                </a:moveTo>
                <a:lnTo>
                  <a:pt x="3732945" y="0"/>
                </a:lnTo>
                <a:lnTo>
                  <a:pt x="3732945" y="3732944"/>
                </a:lnTo>
                <a:lnTo>
                  <a:pt x="0" y="3732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916415" y="2561009"/>
            <a:ext cx="2952825" cy="1378664"/>
            <a:chOff x="0" y="0"/>
            <a:chExt cx="3937100" cy="183821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2420978" y="0"/>
              <a:ext cx="1516121" cy="1838218"/>
              <a:chOff x="0" y="0"/>
              <a:chExt cx="670379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7037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70379">
                    <a:moveTo>
                      <a:pt x="335190" y="812800"/>
                    </a:moveTo>
                    <a:lnTo>
                      <a:pt x="0" y="406400"/>
                    </a:lnTo>
                    <a:lnTo>
                      <a:pt x="203200" y="406400"/>
                    </a:lnTo>
                    <a:lnTo>
                      <a:pt x="203200" y="0"/>
                    </a:lnTo>
                    <a:lnTo>
                      <a:pt x="467179" y="0"/>
                    </a:lnTo>
                    <a:lnTo>
                      <a:pt x="467179" y="406400"/>
                    </a:lnTo>
                    <a:lnTo>
                      <a:pt x="670379" y="406400"/>
                    </a:lnTo>
                    <a:lnTo>
                      <a:pt x="335190" y="812800"/>
                    </a:lnTo>
                    <a:close/>
                  </a:path>
                </a:pathLst>
              </a:custGeom>
              <a:solidFill>
                <a:srgbClr val="FF69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203200" y="-38100"/>
                <a:ext cx="263979" cy="749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31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04775"/>
              <a:ext cx="2877939" cy="17334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25"/>
                </a:lnSpc>
              </a:pPr>
              <a:r>
                <a:rPr lang="en-US" sz="5025">
                  <a:solidFill>
                    <a:srgbClr val="231F2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SCAN </a:t>
              </a:r>
            </a:p>
            <a:p>
              <a:pPr algn="ctr">
                <a:lnSpc>
                  <a:spcPts val="4925"/>
                </a:lnSpc>
              </a:pPr>
              <a:r>
                <a:rPr lang="en-US" sz="5025">
                  <a:solidFill>
                    <a:srgbClr val="231F2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HERE!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6280970" y="8619003"/>
            <a:ext cx="1278987" cy="1166833"/>
          </a:xfrm>
          <a:custGeom>
            <a:avLst/>
            <a:gdLst/>
            <a:ahLst/>
            <a:cxnLst/>
            <a:rect r="r" b="b" t="t" l="l"/>
            <a:pathLst>
              <a:path h="1166833" w="1278987">
                <a:moveTo>
                  <a:pt x="0" y="0"/>
                </a:moveTo>
                <a:lnTo>
                  <a:pt x="1278987" y="0"/>
                </a:lnTo>
                <a:lnTo>
                  <a:pt x="1278987" y="1166834"/>
                </a:lnTo>
                <a:lnTo>
                  <a:pt x="0" y="11668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386" t="-22134" r="-15656" b="-2040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3128123"/>
            <a:ext cx="11793650" cy="9684609"/>
          </a:xfrm>
          <a:custGeom>
            <a:avLst/>
            <a:gdLst/>
            <a:ahLst/>
            <a:cxnLst/>
            <a:rect r="r" b="b" t="t" l="l"/>
            <a:pathLst>
              <a:path h="9684609" w="11793650">
                <a:moveTo>
                  <a:pt x="0" y="0"/>
                </a:moveTo>
                <a:lnTo>
                  <a:pt x="11793650" y="0"/>
                </a:lnTo>
                <a:lnTo>
                  <a:pt x="11793650" y="9684609"/>
                </a:lnTo>
                <a:lnTo>
                  <a:pt x="0" y="96846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7349" t="-9627" r="-21016" b="-10747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305494" y="1057275"/>
            <a:ext cx="11677012" cy="1467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sz="5105">
                <a:solidFill>
                  <a:srgbClr val="231F20"/>
                </a:solidFill>
                <a:latin typeface="BakerRipley 3"/>
                <a:ea typeface="BakerRipley 3"/>
                <a:cs typeface="BakerRipley 3"/>
                <a:sym typeface="BakerRipley 3"/>
              </a:rPr>
              <a:t>Technical Assistance Program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95664" y="1719463"/>
            <a:ext cx="6848073" cy="684807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0253" t="-6743" r="-8910" b="-4476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DCDDDE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794627" y="2050087"/>
            <a:ext cx="10430832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verizon small business digital ready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937858" y="3740138"/>
            <a:ext cx="8144369" cy="5518162"/>
          </a:xfrm>
          <a:custGeom>
            <a:avLst/>
            <a:gdLst/>
            <a:ahLst/>
            <a:cxnLst/>
            <a:rect r="r" b="b" t="t" l="l"/>
            <a:pathLst>
              <a:path h="5518162" w="8144369">
                <a:moveTo>
                  <a:pt x="0" y="0"/>
                </a:moveTo>
                <a:lnTo>
                  <a:pt x="8144369" y="0"/>
                </a:lnTo>
                <a:lnTo>
                  <a:pt x="8144369" y="5518162"/>
                </a:lnTo>
                <a:lnTo>
                  <a:pt x="0" y="551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38536" y="0"/>
            <a:ext cx="15336808" cy="13995027"/>
            <a:chOff x="0" y="0"/>
            <a:chExt cx="20449077" cy="18660035"/>
          </a:xfrm>
        </p:grpSpPr>
        <p:sp>
          <p:nvSpPr>
            <p:cNvPr name="Freeform 3" id="3"/>
            <p:cNvSpPr/>
            <p:nvPr/>
          </p:nvSpPr>
          <p:spPr>
            <a:xfrm flipH="false" flipV="false" rot="-5209128">
              <a:off x="-1377051" y="4812518"/>
              <a:ext cx="15326847" cy="11740292"/>
            </a:xfrm>
            <a:custGeom>
              <a:avLst/>
              <a:gdLst/>
              <a:ahLst/>
              <a:cxnLst/>
              <a:rect r="r" b="b" t="t" l="l"/>
              <a:pathLst>
                <a:path h="11740292" w="15326847">
                  <a:moveTo>
                    <a:pt x="0" y="0"/>
                  </a:moveTo>
                  <a:lnTo>
                    <a:pt x="15326847" y="0"/>
                  </a:lnTo>
                  <a:lnTo>
                    <a:pt x="15326847" y="11740292"/>
                  </a:lnTo>
                  <a:lnTo>
                    <a:pt x="0" y="11740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" r="0" b="-21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8949744">
              <a:off x="12741449" y="4510916"/>
              <a:ext cx="6847337" cy="5245027"/>
            </a:xfrm>
            <a:custGeom>
              <a:avLst/>
              <a:gdLst/>
              <a:ahLst/>
              <a:cxnLst/>
              <a:rect r="r" b="b" t="t" l="l"/>
              <a:pathLst>
                <a:path h="5245027" w="6847337">
                  <a:moveTo>
                    <a:pt x="0" y="0"/>
                  </a:moveTo>
                  <a:lnTo>
                    <a:pt x="6847337" y="0"/>
                  </a:lnTo>
                  <a:lnTo>
                    <a:pt x="6847337" y="5245027"/>
                  </a:lnTo>
                  <a:lnTo>
                    <a:pt x="0" y="5245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9" r="0" b="-21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13855">
              <a:off x="11223551" y="9055066"/>
              <a:ext cx="8123210" cy="5457500"/>
            </a:xfrm>
            <a:custGeom>
              <a:avLst/>
              <a:gdLst/>
              <a:ahLst/>
              <a:cxnLst/>
              <a:rect r="r" b="b" t="t" l="l"/>
              <a:pathLst>
                <a:path h="5457500" w="8123210">
                  <a:moveTo>
                    <a:pt x="0" y="0"/>
                  </a:moveTo>
                  <a:lnTo>
                    <a:pt x="8123210" y="0"/>
                  </a:lnTo>
                  <a:lnTo>
                    <a:pt x="8123210" y="5457500"/>
                  </a:lnTo>
                  <a:lnTo>
                    <a:pt x="0" y="545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31" t="-8981" r="-359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3440495">
              <a:off x="365958" y="1440342"/>
              <a:ext cx="5559340" cy="3909326"/>
            </a:xfrm>
            <a:custGeom>
              <a:avLst/>
              <a:gdLst/>
              <a:ahLst/>
              <a:cxnLst/>
              <a:rect r="r" b="b" t="t" l="l"/>
              <a:pathLst>
                <a:path h="3909326" w="5559340">
                  <a:moveTo>
                    <a:pt x="0" y="0"/>
                  </a:moveTo>
                  <a:lnTo>
                    <a:pt x="5559339" y="0"/>
                  </a:lnTo>
                  <a:lnTo>
                    <a:pt x="5559339" y="3909326"/>
                  </a:lnTo>
                  <a:lnTo>
                    <a:pt x="0" y="3909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36" t="-496" r="0" b="-9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199425" y="329546"/>
            <a:ext cx="13889149" cy="9627908"/>
          </a:xfrm>
          <a:custGeom>
            <a:avLst/>
            <a:gdLst/>
            <a:ahLst/>
            <a:cxnLst/>
            <a:rect r="r" b="b" t="t" l="l"/>
            <a:pathLst>
              <a:path h="9627908" w="13889149">
                <a:moveTo>
                  <a:pt x="0" y="0"/>
                </a:moveTo>
                <a:lnTo>
                  <a:pt x="13889150" y="0"/>
                </a:lnTo>
                <a:lnTo>
                  <a:pt x="13889150" y="9627908"/>
                </a:lnTo>
                <a:lnTo>
                  <a:pt x="0" y="96279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2320" y="1028700"/>
            <a:ext cx="5801384" cy="2122356"/>
            <a:chOff x="0" y="0"/>
            <a:chExt cx="7735179" cy="28298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780743" cy="2829807"/>
            </a:xfrm>
            <a:custGeom>
              <a:avLst/>
              <a:gdLst/>
              <a:ahLst/>
              <a:cxnLst/>
              <a:rect r="r" b="b" t="t" l="l"/>
              <a:pathLst>
                <a:path h="2829807" w="4780743">
                  <a:moveTo>
                    <a:pt x="0" y="0"/>
                  </a:moveTo>
                  <a:lnTo>
                    <a:pt x="4780743" y="0"/>
                  </a:lnTo>
                  <a:lnTo>
                    <a:pt x="4780743" y="2829807"/>
                  </a:lnTo>
                  <a:lnTo>
                    <a:pt x="0" y="2829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250" t="-31792" r="-14113" b="-3974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4886525" y="0"/>
              <a:ext cx="2848653" cy="2822807"/>
            </a:xfrm>
            <a:custGeom>
              <a:avLst/>
              <a:gdLst/>
              <a:ahLst/>
              <a:cxnLst/>
              <a:rect r="r" b="b" t="t" l="l"/>
              <a:pathLst>
                <a:path h="2822807" w="2848653">
                  <a:moveTo>
                    <a:pt x="0" y="0"/>
                  </a:moveTo>
                  <a:lnTo>
                    <a:pt x="2848654" y="0"/>
                  </a:lnTo>
                  <a:lnTo>
                    <a:pt x="2848654" y="2822807"/>
                  </a:lnTo>
                  <a:lnTo>
                    <a:pt x="0" y="2822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439" t="-7673" r="-3427" b="-2778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512320" y="3627013"/>
            <a:ext cx="7329788" cy="2608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59"/>
              </a:lnSpc>
            </a:pPr>
            <a:r>
              <a:rPr lang="en-US" sz="17299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harris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12320" y="8338119"/>
            <a:ext cx="6031075" cy="708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9"/>
              </a:lnSpc>
            </a:pPr>
            <a:r>
              <a:rPr lang="en-US" sz="3836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Program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12320" y="5843515"/>
            <a:ext cx="7329788" cy="261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59"/>
              </a:lnSpc>
            </a:pPr>
            <a:r>
              <a:rPr lang="en-US" sz="17299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hub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965908" y="-2035084"/>
            <a:ext cx="10515807" cy="15666007"/>
          </a:xfrm>
          <a:custGeom>
            <a:avLst/>
            <a:gdLst/>
            <a:ahLst/>
            <a:cxnLst/>
            <a:rect r="r" b="b" t="t" l="l"/>
            <a:pathLst>
              <a:path h="15666007" w="10515807">
                <a:moveTo>
                  <a:pt x="0" y="0"/>
                </a:moveTo>
                <a:lnTo>
                  <a:pt x="10515807" y="0"/>
                </a:lnTo>
                <a:lnTo>
                  <a:pt x="10515807" y="15666007"/>
                </a:lnTo>
                <a:lnTo>
                  <a:pt x="0" y="15666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72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44904" y="0"/>
            <a:ext cx="7243096" cy="6921126"/>
          </a:xfrm>
          <a:custGeom>
            <a:avLst/>
            <a:gdLst/>
            <a:ahLst/>
            <a:cxnLst/>
            <a:rect r="r" b="b" t="t" l="l"/>
            <a:pathLst>
              <a:path h="6921126" w="7243096">
                <a:moveTo>
                  <a:pt x="0" y="0"/>
                </a:moveTo>
                <a:lnTo>
                  <a:pt x="7243096" y="0"/>
                </a:lnTo>
                <a:lnTo>
                  <a:pt x="7243096" y="6921126"/>
                </a:lnTo>
                <a:lnTo>
                  <a:pt x="0" y="6921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4" r="-239" b="-1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73631" y="8504524"/>
            <a:ext cx="2470351" cy="1507553"/>
          </a:xfrm>
          <a:custGeom>
            <a:avLst/>
            <a:gdLst/>
            <a:ahLst/>
            <a:cxnLst/>
            <a:rect r="r" b="b" t="t" l="l"/>
            <a:pathLst>
              <a:path h="1507553" w="2470351">
                <a:moveTo>
                  <a:pt x="0" y="0"/>
                </a:moveTo>
                <a:lnTo>
                  <a:pt x="2470352" y="0"/>
                </a:lnTo>
                <a:lnTo>
                  <a:pt x="2470352" y="1507552"/>
                </a:lnTo>
                <a:lnTo>
                  <a:pt x="0" y="1507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978" t="-32178" r="-13543" b="-34398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901803" y="2254950"/>
            <a:ext cx="6169946" cy="2408484"/>
            <a:chOff x="0" y="0"/>
            <a:chExt cx="8226595" cy="3211312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14300"/>
              <a:ext cx="8226595" cy="13547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8572"/>
                </a:lnSpc>
                <a:spcBef>
                  <a:spcPct val="0"/>
                </a:spcBef>
              </a:pPr>
              <a:r>
                <a:rPr lang="en-US" sz="6123">
                  <a:solidFill>
                    <a:srgbClr val="FFFFFF"/>
                  </a:solidFill>
                  <a:latin typeface="BakerRipley 2"/>
                  <a:ea typeface="BakerRipley 2"/>
                  <a:cs typeface="BakerRipley 2"/>
                  <a:sym typeface="BakerRipley 2"/>
                </a:rPr>
                <a:t>Harris Hub 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280723"/>
              <a:ext cx="8226595" cy="19305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67"/>
                </a:lnSpc>
                <a:spcBef>
                  <a:spcPct val="0"/>
                </a:spcBef>
              </a:pPr>
              <a:r>
                <a:rPr lang="en-US" sz="4262">
                  <a:solidFill>
                    <a:srgbClr val="FFFFFF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Small Business Technical Assistance Program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152298" y="5161323"/>
            <a:ext cx="3652360" cy="3652360"/>
            <a:chOff x="0" y="0"/>
            <a:chExt cx="4869813" cy="48698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69813" cy="4869813"/>
            </a:xfrm>
            <a:custGeom>
              <a:avLst/>
              <a:gdLst/>
              <a:ahLst/>
              <a:cxnLst/>
              <a:rect r="r" b="b" t="t" l="l"/>
              <a:pathLst>
                <a:path h="4869813" w="4869813">
                  <a:moveTo>
                    <a:pt x="0" y="0"/>
                  </a:moveTo>
                  <a:lnTo>
                    <a:pt x="4869813" y="0"/>
                  </a:lnTo>
                  <a:lnTo>
                    <a:pt x="4869813" y="4869813"/>
                  </a:lnTo>
                  <a:lnTo>
                    <a:pt x="0" y="4869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174087" y="1141141"/>
            <a:ext cx="6256902" cy="8004718"/>
            <a:chOff x="0" y="0"/>
            <a:chExt cx="6971627" cy="8919096"/>
          </a:xfrm>
        </p:grpSpPr>
        <p:sp>
          <p:nvSpPr>
            <p:cNvPr name="Freeform 10" id="10"/>
            <p:cNvSpPr/>
            <p:nvPr/>
          </p:nvSpPr>
          <p:spPr>
            <a:xfrm flipH="false" flipV="false" rot="-77999">
              <a:off x="-99226" y="-65070"/>
              <a:ext cx="7105574" cy="8937274"/>
            </a:xfrm>
            <a:custGeom>
              <a:avLst/>
              <a:gdLst/>
              <a:ahLst/>
              <a:cxnLst/>
              <a:rect r="r" b="b" t="t" l="l"/>
              <a:pathLst>
                <a:path h="8937274" w="7105574">
                  <a:moveTo>
                    <a:pt x="1374349" y="13752"/>
                  </a:moveTo>
                  <a:cubicBezTo>
                    <a:pt x="768334" y="0"/>
                    <a:pt x="308030" y="439504"/>
                    <a:pt x="280481" y="1138448"/>
                  </a:cubicBezTo>
                  <a:lnTo>
                    <a:pt x="32467" y="7438088"/>
                  </a:lnTo>
                  <a:cubicBezTo>
                    <a:pt x="0" y="8264207"/>
                    <a:pt x="620222" y="8917002"/>
                    <a:pt x="1430124" y="8936397"/>
                  </a:cubicBezTo>
                  <a:lnTo>
                    <a:pt x="1434187" y="8936490"/>
                  </a:lnTo>
                  <a:cubicBezTo>
                    <a:pt x="1468722" y="8937273"/>
                    <a:pt x="1503539" y="8936793"/>
                    <a:pt x="1538764" y="8935179"/>
                  </a:cubicBezTo>
                  <a:lnTo>
                    <a:pt x="5409501" y="8759426"/>
                  </a:lnTo>
                  <a:cubicBezTo>
                    <a:pt x="6266967" y="8720450"/>
                    <a:pt x="6985386" y="7990562"/>
                    <a:pt x="7012704" y="7133838"/>
                  </a:cubicBezTo>
                  <a:lnTo>
                    <a:pt x="7012704" y="7133838"/>
                  </a:lnTo>
                  <a:lnTo>
                    <a:pt x="7093836" y="3558692"/>
                  </a:lnTo>
                  <a:lnTo>
                    <a:pt x="7093836" y="3558692"/>
                  </a:lnTo>
                  <a:cubicBezTo>
                    <a:pt x="7105574" y="2699964"/>
                    <a:pt x="6459625" y="1764572"/>
                    <a:pt x="5651668" y="1474768"/>
                  </a:cubicBezTo>
                  <a:lnTo>
                    <a:pt x="1819543" y="100202"/>
                  </a:lnTo>
                  <a:cubicBezTo>
                    <a:pt x="1667324" y="45680"/>
                    <a:pt x="1519081" y="17545"/>
                    <a:pt x="1378793" y="13853"/>
                  </a:cubicBezTo>
                  <a:cubicBezTo>
                    <a:pt x="1377270" y="13818"/>
                    <a:pt x="1375873" y="13787"/>
                    <a:pt x="1374349" y="13752"/>
                  </a:cubicBezTo>
                  <a:close/>
                </a:path>
              </a:pathLst>
            </a:custGeom>
            <a:blipFill>
              <a:blip r:embed="rId6"/>
              <a:stretch>
                <a:fillRect l="-34122" t="-10944" r="-76766" b="-331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144000" y="5153025"/>
            <a:ext cx="3668956" cy="3668956"/>
          </a:xfrm>
          <a:custGeom>
            <a:avLst/>
            <a:gdLst/>
            <a:ahLst/>
            <a:cxnLst/>
            <a:rect r="r" b="b" t="t" l="l"/>
            <a:pathLst>
              <a:path h="3668956" w="3668956">
                <a:moveTo>
                  <a:pt x="0" y="0"/>
                </a:moveTo>
                <a:lnTo>
                  <a:pt x="3668956" y="0"/>
                </a:lnTo>
                <a:lnTo>
                  <a:pt x="3668956" y="3668956"/>
                </a:lnTo>
                <a:lnTo>
                  <a:pt x="0" y="3668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13637" y="1993006"/>
            <a:ext cx="16060726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68"/>
              </a:lnSpc>
            </a:pPr>
            <a:r>
              <a:rPr lang="en-US" sz="6057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Eligibility Requirements​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09995" y="3206371"/>
            <a:ext cx="16468010" cy="652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8"/>
              </a:lnSpc>
            </a:pPr>
            <a:r>
              <a:rPr lang="en-US" sz="2634" spc="263">
                <a:solidFill>
                  <a:srgbClr val="000000"/>
                </a:solidFill>
                <a:latin typeface="Archivo 3"/>
                <a:ea typeface="Archivo 3"/>
                <a:cs typeface="Archivo 3"/>
                <a:sym typeface="Archivo 3"/>
              </a:rPr>
              <a:t>Applicant business must be:​</a:t>
            </a:r>
          </a:p>
          <a:p>
            <a:pPr algn="l">
              <a:lnSpc>
                <a:spcPts val="3688"/>
              </a:lnSpc>
            </a:pP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A small business with 25 or fewer employees, including owners.​</a:t>
            </a: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Recognized in Texas, and registered with Texas State Comptroller.​ Applicant must own 20% or more of the business.​</a:t>
            </a: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Located within Harris County.​</a:t>
            </a: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Operating at the time of COVID19 onset, January 27,2020.​</a:t>
            </a: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Not a non profit, be gambling, speculative real estate investment, or a sexually oriented business.​</a:t>
            </a: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Located in a Qualified Census Tract, or experienced a negative impact from COVID19. </a:t>
            </a: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Applicant business owner’s personal net income must not exceed $1.32 million, annual, and ​</a:t>
            </a:r>
          </a:p>
          <a:p>
            <a:pPr algn="l" marL="568854" indent="-284427" lvl="1">
              <a:lnSpc>
                <a:spcPts val="3688"/>
              </a:lnSpc>
              <a:buAutoNum type="arabicPeriod" startAt="1"/>
            </a:pPr>
            <a:r>
              <a:rPr lang="en-US" sz="2634" spc="263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Personal and/or Business Property taxes up to date or in a current payment plan if applicable.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32309"/>
            <a:ext cx="11146528" cy="488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3238" indent="-331619" lvl="1">
              <a:lnSpc>
                <a:spcPts val="4300"/>
              </a:lnSpc>
              <a:buFont typeface="Arial"/>
              <a:buChar char="•"/>
            </a:pP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Valid Photo ID ​</a:t>
            </a:r>
          </a:p>
          <a:p>
            <a:pPr algn="l" marL="663238" indent="-331619" lvl="1">
              <a:lnSpc>
                <a:spcPts val="4300"/>
              </a:lnSpc>
              <a:buFont typeface="Arial"/>
              <a:buChar char="•"/>
            </a:pP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Most recently filed taxes documentation (2020, 2021, 2022, 2023), such as: ​</a:t>
            </a:r>
          </a:p>
          <a:p>
            <a:pPr algn="l" marL="663238" indent="-331619" lvl="1">
              <a:lnSpc>
                <a:spcPts val="4300"/>
              </a:lnSpc>
              <a:buFont typeface="Arial"/>
              <a:buChar char="•"/>
            </a:pPr>
            <a:r>
              <a:rPr lang="en-US" sz="3071" spc="307" u="sng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  <a:hlinkClick r:id="rId2" tooltip="https://www.irs.gov/pub/irs-pdf/f1040.pdf"/>
              </a:rPr>
              <a:t>Form 1040</a:t>
            </a: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 or 1040 SR and </a:t>
            </a:r>
            <a:r>
              <a:rPr lang="en-US" sz="3071" spc="307" u="sng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  <a:hlinkClick r:id="rId3" tooltip="https://www.irs.gov/pub/irs-pdf/f1040sc.pdf"/>
              </a:rPr>
              <a:t>Schedule C</a:t>
            </a: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, Profit or Loss from Business (Sole Proprietorship), or ​</a:t>
            </a:r>
          </a:p>
          <a:p>
            <a:pPr algn="l" marL="663238" indent="-331619" lvl="1">
              <a:lnSpc>
                <a:spcPts val="4300"/>
              </a:lnSpc>
              <a:buFont typeface="Arial"/>
              <a:buChar char="•"/>
            </a:pPr>
            <a:r>
              <a:rPr lang="en-US" sz="3071" spc="307" u="sng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  <a:hlinkClick r:id="rId4" tooltip="https://www.irs.gov/pub/irs-pdf/f1040.pdf"/>
              </a:rPr>
              <a:t>Form 1040</a:t>
            </a: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 or 1040 SR, </a:t>
            </a:r>
            <a:r>
              <a:rPr lang="en-US" sz="3071" spc="307" u="sng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  <a:hlinkClick r:id="rId5" tooltip="https://www.irs.gov/pub/irs-pdf/f1040sf.pdf"/>
              </a:rPr>
              <a:t>Schedule F</a:t>
            </a: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, Profit or Loss from Farming, or ​</a:t>
            </a:r>
          </a:p>
          <a:p>
            <a:pPr algn="l" marL="663238" indent="-331619" lvl="1">
              <a:lnSpc>
                <a:spcPts val="4300"/>
              </a:lnSpc>
              <a:buFont typeface="Arial"/>
              <a:buChar char="•"/>
            </a:pP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Form 1120, US Corporate Income Tax Return, or ​</a:t>
            </a:r>
          </a:p>
          <a:p>
            <a:pPr algn="l" marL="663238" indent="-331619" lvl="1">
              <a:lnSpc>
                <a:spcPts val="4300"/>
              </a:lnSpc>
              <a:buFont typeface="Arial"/>
              <a:buChar char="•"/>
            </a:pPr>
            <a:r>
              <a:rPr lang="en-US" sz="3071" spc="30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Form 1120, US Income Tax Return for S Corp ​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697281" y="-1016997"/>
            <a:ext cx="9056176" cy="11136880"/>
          </a:xfrm>
          <a:custGeom>
            <a:avLst/>
            <a:gdLst/>
            <a:ahLst/>
            <a:cxnLst/>
            <a:rect r="r" b="b" t="t" l="l"/>
            <a:pathLst>
              <a:path h="11136880" w="9056176">
                <a:moveTo>
                  <a:pt x="0" y="0"/>
                </a:moveTo>
                <a:lnTo>
                  <a:pt x="9056177" y="0"/>
                </a:lnTo>
                <a:lnTo>
                  <a:pt x="9056177" y="11136880"/>
                </a:lnTo>
                <a:lnTo>
                  <a:pt x="0" y="111368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" r="0" b="-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570194"/>
            <a:ext cx="7945426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68"/>
              </a:lnSpc>
            </a:pPr>
            <a:r>
              <a:rPr lang="en-US" sz="6057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Applicant’s Information​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32690" y="3271371"/>
            <a:ext cx="8243791" cy="1322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7"/>
              </a:lnSpc>
            </a:pPr>
            <a:r>
              <a:rPr lang="en-US" sz="43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Applicant’s ​</a:t>
            </a:r>
          </a:p>
          <a:p>
            <a:pPr algn="ctr">
              <a:lnSpc>
                <a:spcPts val="5217"/>
              </a:lnSpc>
            </a:pPr>
            <a:r>
              <a:rPr lang="en-US" sz="43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Business Ownership​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2690" y="5076825"/>
            <a:ext cx="8275964" cy="2673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4287" indent="-327143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Business formation or incorporation documents (preferred) or​</a:t>
            </a:r>
          </a:p>
          <a:p>
            <a:pPr algn="l" marL="654287" indent="-327143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Form 1099, or ​</a:t>
            </a:r>
          </a:p>
          <a:p>
            <a:pPr algn="l" marL="654287" indent="-327143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Form 1040 or 1040 SR, Schedule C ​</a:t>
            </a:r>
          </a:p>
          <a:p>
            <a:pPr algn="l">
              <a:lnSpc>
                <a:spcPts val="4242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591157" y="3271371"/>
            <a:ext cx="7918992" cy="1322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7"/>
              </a:lnSpc>
            </a:pPr>
            <a:r>
              <a:rPr lang="en-US" sz="43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Legal ​</a:t>
            </a:r>
          </a:p>
          <a:p>
            <a:pPr algn="ctr">
              <a:lnSpc>
                <a:spcPts val="5217"/>
              </a:lnSpc>
            </a:pPr>
            <a:r>
              <a:rPr lang="en-US" sz="43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Business Name​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415912" y="5076825"/>
            <a:ext cx="8275964" cy="213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4287" indent="-327143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Vendor Identification Number​</a:t>
            </a:r>
          </a:p>
          <a:p>
            <a:pPr algn="l" marL="654287" indent="-327143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Federal Employer Identification Number (FEIN) (preferred) or​</a:t>
            </a:r>
          </a:p>
          <a:p>
            <a:pPr algn="l" marL="654287" indent="-327143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Texas Identification Number (TIN) ​</a:t>
            </a:r>
          </a:p>
        </p:txBody>
      </p:sp>
      <p:sp>
        <p:nvSpPr>
          <p:cNvPr name="AutoShape 7" id="7"/>
          <p:cNvSpPr/>
          <p:nvPr/>
        </p:nvSpPr>
        <p:spPr>
          <a:xfrm flipH="true">
            <a:off x="9138788" y="2675312"/>
            <a:ext cx="10425" cy="5410252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74124" y="4296881"/>
            <a:ext cx="8414405" cy="4491616"/>
          </a:xfrm>
          <a:custGeom>
            <a:avLst/>
            <a:gdLst/>
            <a:ahLst/>
            <a:cxnLst/>
            <a:rect r="r" b="b" t="t" l="l"/>
            <a:pathLst>
              <a:path h="4491616" w="8414405">
                <a:moveTo>
                  <a:pt x="0" y="0"/>
                </a:moveTo>
                <a:lnTo>
                  <a:pt x="8414405" y="0"/>
                </a:lnTo>
                <a:lnTo>
                  <a:pt x="8414405" y="4491616"/>
                </a:lnTo>
                <a:lnTo>
                  <a:pt x="0" y="449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5" t="0" r="-1332" b="0"/>
            </a:stretch>
          </a:blipFill>
        </p:spPr>
      </p:sp>
      <p:sp>
        <p:nvSpPr>
          <p:cNvPr name="AutoShape 4" id="4"/>
          <p:cNvSpPr/>
          <p:nvPr/>
        </p:nvSpPr>
        <p:spPr>
          <a:xfrm flipH="true">
            <a:off x="9138788" y="2675312"/>
            <a:ext cx="10425" cy="5410252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509896" y="2974608"/>
            <a:ext cx="8243791" cy="1322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7"/>
              </a:lnSpc>
            </a:pPr>
            <a:r>
              <a:rPr lang="en-US" sz="43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Type of Business ​</a:t>
            </a:r>
          </a:p>
          <a:p>
            <a:pPr algn="ctr">
              <a:lnSpc>
                <a:spcPts val="5217"/>
              </a:lnSpc>
            </a:pPr>
            <a:r>
              <a:rPr lang="en-US" sz="43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 Size​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9896" y="4780062"/>
            <a:ext cx="8275964" cy="319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4287" indent="-327144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TYPE: North American Industry Classification System (NAICS) code, </a:t>
            </a:r>
            <a:r>
              <a:rPr lang="en-US" sz="3030" spc="303" u="sng">
                <a:solidFill>
                  <a:srgbClr val="00ABC8"/>
                </a:solidFill>
                <a:latin typeface="Archivo 2"/>
                <a:ea typeface="Archivo 2"/>
                <a:cs typeface="Archivo 2"/>
                <a:sym typeface="Archivo 2"/>
                <a:hlinkClick r:id="rId4" tooltip="https://www.census.gov/naics/"/>
              </a:rPr>
              <a:t>census.gov/naics/</a:t>
            </a: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 and ​</a:t>
            </a:r>
          </a:p>
          <a:p>
            <a:pPr algn="l" marL="654287" indent="-327144" lvl="1">
              <a:lnSpc>
                <a:spcPts val="4242"/>
              </a:lnSpc>
              <a:buFont typeface="Arial"/>
              <a:buChar char="•"/>
            </a:pPr>
            <a:r>
              <a:rPr lang="en-US" sz="3030" spc="303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SIZE: W2, Tax form 940, 941, or Tax Wage Statement​</a:t>
            </a:r>
          </a:p>
          <a:p>
            <a:pPr algn="l">
              <a:lnSpc>
                <a:spcPts val="424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621831" y="2974608"/>
            <a:ext cx="7918992" cy="1322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7"/>
              </a:lnSpc>
            </a:pPr>
            <a:r>
              <a:rPr lang="en-US" sz="43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Business Location in Harris County​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62389" y="3593077"/>
            <a:ext cx="871497" cy="770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1"/>
              </a:lnSpc>
            </a:pPr>
            <a:r>
              <a:rPr lang="en-US" sz="5034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&amp;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15924" y="1568435"/>
            <a:ext cx="10061855" cy="2914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Operating at time of COVID and continuously operating since 2020    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15924" y="4694185"/>
            <a:ext cx="10281357" cy="4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Business corporation documents (DBA, Certificate of Formation), and </a:t>
            </a: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IRS documentation 2020, 2021, 2022, 2023, 2024, and 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Lease Agreement, and/or 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Property tax documentation, and/or 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Utility bills ​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697281" y="-1016997"/>
            <a:ext cx="9056176" cy="11136880"/>
          </a:xfrm>
          <a:custGeom>
            <a:avLst/>
            <a:gdLst/>
            <a:ahLst/>
            <a:cxnLst/>
            <a:rect r="r" b="b" t="t" l="l"/>
            <a:pathLst>
              <a:path h="11136880" w="9056176">
                <a:moveTo>
                  <a:pt x="0" y="0"/>
                </a:moveTo>
                <a:lnTo>
                  <a:pt x="9056177" y="0"/>
                </a:lnTo>
                <a:lnTo>
                  <a:pt x="9056177" y="11136880"/>
                </a:lnTo>
                <a:lnTo>
                  <a:pt x="0" y="11136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" r="0" b="-5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61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30601" y="2807109"/>
            <a:ext cx="15426798" cy="4568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4"/>
              </a:lnSpc>
            </a:pPr>
            <a:r>
              <a:rPr lang="en-US" sz="5217">
                <a:solidFill>
                  <a:srgbClr val="FFFFFF"/>
                </a:solidFill>
                <a:latin typeface="BakerRipley 2"/>
                <a:ea typeface="BakerRipley 2"/>
                <a:cs typeface="BakerRipley 2"/>
                <a:sym typeface="BakerRipley 2"/>
              </a:rPr>
              <a:t>The Entrepreneur Connection program provides education, resources, and access to capital to help entrepreneurs start or expand a business. ​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38904">
            <a:off x="-758748" y="-2081227"/>
            <a:ext cx="5495616" cy="4895180"/>
          </a:xfrm>
          <a:custGeom>
            <a:avLst/>
            <a:gdLst/>
            <a:ahLst/>
            <a:cxnLst/>
            <a:rect r="r" b="b" t="t" l="l"/>
            <a:pathLst>
              <a:path h="4895180" w="5495616">
                <a:moveTo>
                  <a:pt x="0" y="0"/>
                </a:moveTo>
                <a:lnTo>
                  <a:pt x="5495616" y="0"/>
                </a:lnTo>
                <a:lnTo>
                  <a:pt x="5495616" y="4895180"/>
                </a:lnTo>
                <a:lnTo>
                  <a:pt x="0" y="489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3" t="-494" r="-241" b="-64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726015">
            <a:off x="12919143" y="8723125"/>
            <a:ext cx="5495616" cy="4895180"/>
          </a:xfrm>
          <a:custGeom>
            <a:avLst/>
            <a:gdLst/>
            <a:ahLst/>
            <a:cxnLst/>
            <a:rect r="r" b="b" t="t" l="l"/>
            <a:pathLst>
              <a:path h="4895180" w="5495616">
                <a:moveTo>
                  <a:pt x="0" y="0"/>
                </a:moveTo>
                <a:lnTo>
                  <a:pt x="5495615" y="0"/>
                </a:lnTo>
                <a:lnTo>
                  <a:pt x="5495615" y="4895179"/>
                </a:lnTo>
                <a:lnTo>
                  <a:pt x="0" y="489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3" t="-494" r="-241" b="-64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472192">
            <a:off x="13000100" y="-1966158"/>
            <a:ext cx="5333701" cy="3266048"/>
          </a:xfrm>
          <a:custGeom>
            <a:avLst/>
            <a:gdLst/>
            <a:ahLst/>
            <a:cxnLst/>
            <a:rect r="r" b="b" t="t" l="l"/>
            <a:pathLst>
              <a:path h="3266048" w="5333701">
                <a:moveTo>
                  <a:pt x="0" y="0"/>
                </a:moveTo>
                <a:lnTo>
                  <a:pt x="5333701" y="0"/>
                </a:lnTo>
                <a:lnTo>
                  <a:pt x="5333701" y="3266048"/>
                </a:lnTo>
                <a:lnTo>
                  <a:pt x="0" y="326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904335">
            <a:off x="16683107" y="375657"/>
            <a:ext cx="5333701" cy="3266048"/>
          </a:xfrm>
          <a:custGeom>
            <a:avLst/>
            <a:gdLst/>
            <a:ahLst/>
            <a:cxnLst/>
            <a:rect r="r" b="b" t="t" l="l"/>
            <a:pathLst>
              <a:path h="3266048" w="5333701">
                <a:moveTo>
                  <a:pt x="0" y="0"/>
                </a:moveTo>
                <a:lnTo>
                  <a:pt x="5333701" y="0"/>
                </a:lnTo>
                <a:lnTo>
                  <a:pt x="5333701" y="3266048"/>
                </a:lnTo>
                <a:lnTo>
                  <a:pt x="0" y="326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0626" y="8375038"/>
            <a:ext cx="958433" cy="883262"/>
          </a:xfrm>
          <a:custGeom>
            <a:avLst/>
            <a:gdLst/>
            <a:ahLst/>
            <a:cxnLst/>
            <a:rect r="r" b="b" t="t" l="l"/>
            <a:pathLst>
              <a:path h="883262" w="958433">
                <a:moveTo>
                  <a:pt x="0" y="0"/>
                </a:moveTo>
                <a:lnTo>
                  <a:pt x="958434" y="0"/>
                </a:lnTo>
                <a:lnTo>
                  <a:pt x="958434" y="883262"/>
                </a:lnTo>
                <a:lnTo>
                  <a:pt x="0" y="883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299875" y="9647430"/>
            <a:ext cx="165504" cy="204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0"/>
              </a:lnSpc>
            </a:pPr>
            <a:r>
              <a:rPr lang="en-US" sz="1171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14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3617" y="3350994"/>
            <a:ext cx="5225173" cy="5479370"/>
          </a:xfrm>
          <a:custGeom>
            <a:avLst/>
            <a:gdLst/>
            <a:ahLst/>
            <a:cxnLst/>
            <a:rect r="r" b="b" t="t" l="l"/>
            <a:pathLst>
              <a:path h="5479370" w="5225173">
                <a:moveTo>
                  <a:pt x="0" y="0"/>
                </a:moveTo>
                <a:lnTo>
                  <a:pt x="5225173" y="0"/>
                </a:lnTo>
                <a:lnTo>
                  <a:pt x="5225173" y="5479371"/>
                </a:lnTo>
                <a:lnTo>
                  <a:pt x="0" y="5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47134" y="4111022"/>
            <a:ext cx="3741552" cy="3959314"/>
          </a:xfrm>
          <a:custGeom>
            <a:avLst/>
            <a:gdLst/>
            <a:ahLst/>
            <a:cxnLst/>
            <a:rect r="r" b="b" t="t" l="l"/>
            <a:pathLst>
              <a:path h="3959314" w="3741552">
                <a:moveTo>
                  <a:pt x="0" y="0"/>
                </a:moveTo>
                <a:lnTo>
                  <a:pt x="3741552" y="0"/>
                </a:lnTo>
                <a:lnTo>
                  <a:pt x="3741552" y="3959315"/>
                </a:lnTo>
                <a:lnTo>
                  <a:pt x="0" y="3959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89865" y="2036901"/>
            <a:ext cx="1450826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7"/>
              </a:lnSpc>
            </a:pPr>
            <a:r>
              <a:rPr lang="en-US" sz="7048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Proof of Business affected by COVID19​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849210" y="4728992"/>
            <a:ext cx="5937400" cy="265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3030" spc="303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If business is not in QCT, applicant will need to fill out attestation in the application indicating that the business was affected​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705490" y="4795667"/>
            <a:ext cx="4877021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57"/>
              </a:lnSpc>
            </a:pPr>
            <a:r>
              <a:rPr lang="en-US" sz="35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Qualified ​</a:t>
            </a:r>
          </a:p>
          <a:p>
            <a:pPr algn="ctr">
              <a:lnSpc>
                <a:spcPts val="4257"/>
              </a:lnSpc>
            </a:pPr>
            <a:r>
              <a:rPr lang="en-US" sz="35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Census ​</a:t>
            </a:r>
          </a:p>
          <a:p>
            <a:pPr algn="ctr">
              <a:lnSpc>
                <a:spcPts val="4257"/>
              </a:lnSpc>
            </a:pPr>
            <a:r>
              <a:rPr lang="en-US" sz="35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Track (QCT)​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21277" y="3918975"/>
            <a:ext cx="10281357" cy="4530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6417" indent="-353209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Creating plan and strategies during One on one coaching sessions​</a:t>
            </a:r>
          </a:p>
          <a:p>
            <a:pPr algn="l" marL="706417" indent="-353209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Attending group coaching sessions​</a:t>
            </a:r>
          </a:p>
          <a:p>
            <a:pPr algn="l" marL="706417" indent="-353209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Classes​</a:t>
            </a:r>
          </a:p>
          <a:p>
            <a:pPr algn="l" marL="706417" indent="-353209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Pitch Competitions​</a:t>
            </a:r>
          </a:p>
          <a:p>
            <a:pPr algn="l">
              <a:lnSpc>
                <a:spcPts val="4580"/>
              </a:lnSpc>
            </a:pPr>
          </a:p>
          <a:p>
            <a:pPr algn="l">
              <a:lnSpc>
                <a:spcPts val="4160"/>
              </a:lnSpc>
            </a:pPr>
            <a:r>
              <a:rPr lang="en-US" sz="2971" spc="297">
                <a:solidFill>
                  <a:srgbClr val="000000"/>
                </a:solidFill>
                <a:latin typeface="Archivo 3"/>
                <a:ea typeface="Archivo 3"/>
                <a:cs typeface="Archivo 3"/>
                <a:sym typeface="Archivo 3"/>
              </a:rPr>
              <a:t>*If you attend a workshop or any of our classes, please let your coach know. ​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-4056038" y="-1002280"/>
            <a:ext cx="9056176" cy="11136880"/>
          </a:xfrm>
          <a:custGeom>
            <a:avLst/>
            <a:gdLst/>
            <a:ahLst/>
            <a:cxnLst/>
            <a:rect r="r" b="b" t="t" l="l"/>
            <a:pathLst>
              <a:path h="11136880" w="9056176">
                <a:moveTo>
                  <a:pt x="9056176" y="0"/>
                </a:moveTo>
                <a:lnTo>
                  <a:pt x="0" y="0"/>
                </a:lnTo>
                <a:lnTo>
                  <a:pt x="0" y="11136880"/>
                </a:lnTo>
                <a:lnTo>
                  <a:pt x="9056176" y="11136880"/>
                </a:lnTo>
                <a:lnTo>
                  <a:pt x="9056176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94274" y="6257214"/>
            <a:ext cx="2596649" cy="2596649"/>
          </a:xfrm>
          <a:custGeom>
            <a:avLst/>
            <a:gdLst/>
            <a:ahLst/>
            <a:cxnLst/>
            <a:rect r="r" b="b" t="t" l="l"/>
            <a:pathLst>
              <a:path h="2596649" w="2596649">
                <a:moveTo>
                  <a:pt x="0" y="0"/>
                </a:moveTo>
                <a:lnTo>
                  <a:pt x="2596649" y="0"/>
                </a:lnTo>
                <a:lnTo>
                  <a:pt x="2596649" y="2596649"/>
                </a:lnTo>
                <a:lnTo>
                  <a:pt x="0" y="25966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64611" y="1758223"/>
            <a:ext cx="11794689" cy="176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750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TECHNICAL ASSISTANCE Requirements:​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5060" y="8844338"/>
            <a:ext cx="3215078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750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30 hrs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10800000">
            <a:off x="-461669" y="-382600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3227901"/>
                </a:moveTo>
                <a:lnTo>
                  <a:pt x="18712465" y="3227901"/>
                </a:lnTo>
                <a:lnTo>
                  <a:pt x="18712465" y="0"/>
                </a:lnTo>
                <a:lnTo>
                  <a:pt x="0" y="0"/>
                </a:lnTo>
                <a:lnTo>
                  <a:pt x="0" y="3227901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055937" y="7231519"/>
            <a:ext cx="1723954" cy="1442098"/>
            <a:chOff x="0" y="0"/>
            <a:chExt cx="2298605" cy="192279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19047" y="426755"/>
              <a:ext cx="1460511" cy="1496042"/>
            </a:xfrm>
            <a:custGeom>
              <a:avLst/>
              <a:gdLst/>
              <a:ahLst/>
              <a:cxnLst/>
              <a:rect r="r" b="b" t="t" l="l"/>
              <a:pathLst>
                <a:path h="1496042" w="1460511">
                  <a:moveTo>
                    <a:pt x="0" y="0"/>
                  </a:moveTo>
                  <a:lnTo>
                    <a:pt x="1460511" y="0"/>
                  </a:lnTo>
                  <a:lnTo>
                    <a:pt x="1460511" y="1496043"/>
                  </a:lnTo>
                  <a:lnTo>
                    <a:pt x="0" y="1496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-57150"/>
              <a:ext cx="2298605" cy="555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 spc="249">
                  <a:solidFill>
                    <a:srgbClr val="000000"/>
                  </a:solidFill>
                  <a:latin typeface="Archivo 2"/>
                  <a:ea typeface="Archivo 2"/>
                  <a:cs typeface="Archivo 2"/>
                  <a:sym typeface="Archivo 2"/>
                </a:rPr>
                <a:t>Approved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038925" y="7289304"/>
            <a:ext cx="1670499" cy="1384313"/>
            <a:chOff x="0" y="0"/>
            <a:chExt cx="2227332" cy="184575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77127" y="498579"/>
              <a:ext cx="1273078" cy="1347172"/>
            </a:xfrm>
            <a:custGeom>
              <a:avLst/>
              <a:gdLst/>
              <a:ahLst/>
              <a:cxnLst/>
              <a:rect r="r" b="b" t="t" l="l"/>
              <a:pathLst>
                <a:path h="1347172" w="1273078">
                  <a:moveTo>
                    <a:pt x="0" y="0"/>
                  </a:moveTo>
                  <a:lnTo>
                    <a:pt x="1273078" y="0"/>
                  </a:lnTo>
                  <a:lnTo>
                    <a:pt x="1273078" y="1347172"/>
                  </a:lnTo>
                  <a:lnTo>
                    <a:pt x="0" y="1347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-57150"/>
              <a:ext cx="2227332" cy="555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 spc="249">
                  <a:solidFill>
                    <a:srgbClr val="000000"/>
                  </a:solidFill>
                  <a:latin typeface="Archivo 2"/>
                  <a:ea typeface="Archivo 2"/>
                  <a:cs typeface="Archivo 2"/>
                  <a:sym typeface="Archivo 2"/>
                </a:rPr>
                <a:t>Denied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113475" y="4284440"/>
            <a:ext cx="1555699" cy="348587"/>
            <a:chOff x="0" y="0"/>
            <a:chExt cx="2074266" cy="464782"/>
          </a:xfrm>
        </p:grpSpPr>
        <p:sp>
          <p:nvSpPr>
            <p:cNvPr name="AutoShape 10" id="10"/>
            <p:cNvSpPr/>
            <p:nvPr/>
          </p:nvSpPr>
          <p:spPr>
            <a:xfrm>
              <a:off x="0" y="257743"/>
              <a:ext cx="1634835" cy="0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609483" y="0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3" y="0"/>
                  </a:lnTo>
                  <a:lnTo>
                    <a:pt x="464783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707968" y="4370341"/>
            <a:ext cx="1555699" cy="348587"/>
            <a:chOff x="0" y="0"/>
            <a:chExt cx="2074266" cy="464782"/>
          </a:xfrm>
        </p:grpSpPr>
        <p:sp>
          <p:nvSpPr>
            <p:cNvPr name="AutoShape 13" id="13"/>
            <p:cNvSpPr/>
            <p:nvPr/>
          </p:nvSpPr>
          <p:spPr>
            <a:xfrm>
              <a:off x="0" y="257743"/>
              <a:ext cx="1634835" cy="0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609483" y="0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3" y="0"/>
                  </a:lnTo>
                  <a:lnTo>
                    <a:pt x="464783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746705" y="3419337"/>
            <a:ext cx="1178142" cy="1178142"/>
          </a:xfrm>
          <a:custGeom>
            <a:avLst/>
            <a:gdLst/>
            <a:ahLst/>
            <a:cxnLst/>
            <a:rect r="r" b="b" t="t" l="l"/>
            <a:pathLst>
              <a:path h="1178142" w="1178142">
                <a:moveTo>
                  <a:pt x="0" y="0"/>
                </a:moveTo>
                <a:lnTo>
                  <a:pt x="1178142" y="0"/>
                </a:lnTo>
                <a:lnTo>
                  <a:pt x="1178142" y="1178142"/>
                </a:lnTo>
                <a:lnTo>
                  <a:pt x="0" y="11781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084756" y="3393563"/>
            <a:ext cx="1203559" cy="1229690"/>
          </a:xfrm>
          <a:custGeom>
            <a:avLst/>
            <a:gdLst/>
            <a:ahLst/>
            <a:cxnLst/>
            <a:rect r="r" b="b" t="t" l="l"/>
            <a:pathLst>
              <a:path h="1229690" w="1203559">
                <a:moveTo>
                  <a:pt x="0" y="0"/>
                </a:moveTo>
                <a:lnTo>
                  <a:pt x="1203560" y="0"/>
                </a:lnTo>
                <a:lnTo>
                  <a:pt x="1203560" y="1229690"/>
                </a:lnTo>
                <a:lnTo>
                  <a:pt x="0" y="12296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2633093" y="5690312"/>
            <a:ext cx="3405366" cy="1501172"/>
            <a:chOff x="0" y="0"/>
            <a:chExt cx="4540488" cy="2001563"/>
          </a:xfrm>
        </p:grpSpPr>
        <p:sp>
          <p:nvSpPr>
            <p:cNvPr name="Freeform 18" id="18"/>
            <p:cNvSpPr/>
            <p:nvPr/>
          </p:nvSpPr>
          <p:spPr>
            <a:xfrm flipH="false" flipV="false" rot="5400000">
              <a:off x="2037853" y="0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2" y="0"/>
                  </a:lnTo>
                  <a:lnTo>
                    <a:pt x="464782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5400000">
              <a:off x="4075705" y="1536781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3" y="0"/>
                  </a:lnTo>
                  <a:lnTo>
                    <a:pt x="464783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5400000">
              <a:off x="0" y="1536781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2" y="0"/>
                  </a:lnTo>
                  <a:lnTo>
                    <a:pt x="464782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21" id="21"/>
            <p:cNvSpPr/>
            <p:nvPr/>
          </p:nvSpPr>
          <p:spPr>
            <a:xfrm>
              <a:off x="232391" y="1000782"/>
              <a:ext cx="4075705" cy="0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22" id="22"/>
            <p:cNvSpPr/>
            <p:nvPr/>
          </p:nvSpPr>
          <p:spPr>
            <a:xfrm>
              <a:off x="2270244" y="291405"/>
              <a:ext cx="0" cy="709376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23" id="23"/>
            <p:cNvSpPr/>
            <p:nvPr/>
          </p:nvSpPr>
          <p:spPr>
            <a:xfrm>
              <a:off x="257743" y="1000782"/>
              <a:ext cx="0" cy="709376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24" id="24"/>
            <p:cNvSpPr/>
            <p:nvPr/>
          </p:nvSpPr>
          <p:spPr>
            <a:xfrm>
              <a:off x="4282745" y="1000782"/>
              <a:ext cx="0" cy="709376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578576" y="6270812"/>
            <a:ext cx="4957226" cy="2176990"/>
            <a:chOff x="0" y="0"/>
            <a:chExt cx="6609635" cy="290265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2355611" y="1213066"/>
              <a:ext cx="1898413" cy="1689587"/>
            </a:xfrm>
            <a:custGeom>
              <a:avLst/>
              <a:gdLst/>
              <a:ahLst/>
              <a:cxnLst/>
              <a:rect r="r" b="b" t="t" l="l"/>
              <a:pathLst>
                <a:path h="1689587" w="1898413">
                  <a:moveTo>
                    <a:pt x="0" y="0"/>
                  </a:moveTo>
                  <a:lnTo>
                    <a:pt x="1898413" y="0"/>
                  </a:lnTo>
                  <a:lnTo>
                    <a:pt x="1898413" y="1689587"/>
                  </a:lnTo>
                  <a:lnTo>
                    <a:pt x="0" y="1689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0" y="-57150"/>
              <a:ext cx="6609635" cy="11388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 spc="249">
                  <a:solidFill>
                    <a:srgbClr val="000000"/>
                  </a:solidFill>
                  <a:latin typeface="Archivo 2"/>
                  <a:ea typeface="Archivo 2"/>
                  <a:cs typeface="Archivo 2"/>
                  <a:sym typeface="Archivo 2"/>
                </a:rPr>
                <a:t>Eligible for the opportunity to be considered for a grant ​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6392912" y="3383790"/>
            <a:ext cx="1249237" cy="1249237"/>
          </a:xfrm>
          <a:custGeom>
            <a:avLst/>
            <a:gdLst/>
            <a:ahLst/>
            <a:cxnLst/>
            <a:rect r="r" b="b" t="t" l="l"/>
            <a:pathLst>
              <a:path h="1249237" w="1249237">
                <a:moveTo>
                  <a:pt x="0" y="0"/>
                </a:moveTo>
                <a:lnTo>
                  <a:pt x="1249237" y="0"/>
                </a:lnTo>
                <a:lnTo>
                  <a:pt x="1249237" y="1249237"/>
                </a:lnTo>
                <a:lnTo>
                  <a:pt x="0" y="12492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2001154" y="4033923"/>
            <a:ext cx="2493467" cy="868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 spc="249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Preliminary Application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4365887" y="4322403"/>
            <a:ext cx="1555699" cy="348587"/>
            <a:chOff x="0" y="0"/>
            <a:chExt cx="2074266" cy="464782"/>
          </a:xfrm>
        </p:grpSpPr>
        <p:sp>
          <p:nvSpPr>
            <p:cNvPr name="AutoShape 31" id="31"/>
            <p:cNvSpPr/>
            <p:nvPr/>
          </p:nvSpPr>
          <p:spPr>
            <a:xfrm>
              <a:off x="0" y="257743"/>
              <a:ext cx="1634835" cy="0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609483" y="0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3" y="0"/>
                  </a:lnTo>
                  <a:lnTo>
                    <a:pt x="464783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8464591" y="6606888"/>
            <a:ext cx="1613617" cy="1246519"/>
          </a:xfrm>
          <a:custGeom>
            <a:avLst/>
            <a:gdLst/>
            <a:ahLst/>
            <a:cxnLst/>
            <a:rect r="r" b="b" t="t" l="l"/>
            <a:pathLst>
              <a:path h="1246519" w="1613617">
                <a:moveTo>
                  <a:pt x="0" y="0"/>
                </a:moveTo>
                <a:lnTo>
                  <a:pt x="1613617" y="0"/>
                </a:lnTo>
                <a:lnTo>
                  <a:pt x="1613617" y="1246519"/>
                </a:lnTo>
                <a:lnTo>
                  <a:pt x="0" y="12465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9359208" y="4681795"/>
            <a:ext cx="2654657" cy="868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 spc="249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Submit Documentation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435684" y="4681795"/>
            <a:ext cx="1800184" cy="868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 spc="249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Document Reviewed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573396" y="4681795"/>
            <a:ext cx="2888269" cy="868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 spc="249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Business coach meeting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847931" y="7916360"/>
            <a:ext cx="2888269" cy="431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 spc="249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Start TA Hours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246655" y="1758223"/>
            <a:ext cx="1179468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750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process:</a:t>
            </a:r>
          </a:p>
        </p:txBody>
      </p:sp>
      <p:grpSp>
        <p:nvGrpSpPr>
          <p:cNvPr name="Group 39" id="39"/>
          <p:cNvGrpSpPr/>
          <p:nvPr/>
        </p:nvGrpSpPr>
        <p:grpSpPr>
          <a:xfrm rot="-10800000">
            <a:off x="10348070" y="7261545"/>
            <a:ext cx="1555699" cy="348587"/>
            <a:chOff x="0" y="0"/>
            <a:chExt cx="2074266" cy="464782"/>
          </a:xfrm>
        </p:grpSpPr>
        <p:sp>
          <p:nvSpPr>
            <p:cNvPr name="AutoShape 40" id="40"/>
            <p:cNvSpPr/>
            <p:nvPr/>
          </p:nvSpPr>
          <p:spPr>
            <a:xfrm>
              <a:off x="0" y="257743"/>
              <a:ext cx="1634835" cy="0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1609483" y="0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3" y="0"/>
                  </a:lnTo>
                  <a:lnTo>
                    <a:pt x="464783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2" id="42"/>
          <p:cNvGrpSpPr/>
          <p:nvPr/>
        </p:nvGrpSpPr>
        <p:grpSpPr>
          <a:xfrm rot="-10800000">
            <a:off x="6565828" y="7261545"/>
            <a:ext cx="1555699" cy="348587"/>
            <a:chOff x="0" y="0"/>
            <a:chExt cx="2074266" cy="464782"/>
          </a:xfrm>
        </p:grpSpPr>
        <p:sp>
          <p:nvSpPr>
            <p:cNvPr name="AutoShape 43" id="43"/>
            <p:cNvSpPr/>
            <p:nvPr/>
          </p:nvSpPr>
          <p:spPr>
            <a:xfrm>
              <a:off x="0" y="257743"/>
              <a:ext cx="1634835" cy="0"/>
            </a:xfrm>
            <a:prstGeom prst="line">
              <a:avLst/>
            </a:prstGeom>
            <a:ln cap="flat" w="5070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1609483" y="0"/>
              <a:ext cx="464782" cy="464782"/>
            </a:xfrm>
            <a:custGeom>
              <a:avLst/>
              <a:gdLst/>
              <a:ahLst/>
              <a:cxnLst/>
              <a:rect r="r" b="b" t="t" l="l"/>
              <a:pathLst>
                <a:path h="464782" w="464782">
                  <a:moveTo>
                    <a:pt x="0" y="0"/>
                  </a:moveTo>
                  <a:lnTo>
                    <a:pt x="464783" y="0"/>
                  </a:lnTo>
                  <a:lnTo>
                    <a:pt x="464783" y="464782"/>
                  </a:lnTo>
                  <a:lnTo>
                    <a:pt x="0" y="46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95566" y="2960826"/>
            <a:ext cx="5987762" cy="6297474"/>
          </a:xfrm>
          <a:custGeom>
            <a:avLst/>
            <a:gdLst/>
            <a:ahLst/>
            <a:cxnLst/>
            <a:rect r="r" b="b" t="t" l="l"/>
            <a:pathLst>
              <a:path h="6297474" w="5987762">
                <a:moveTo>
                  <a:pt x="0" y="0"/>
                </a:moveTo>
                <a:lnTo>
                  <a:pt x="5987762" y="0"/>
                </a:lnTo>
                <a:lnTo>
                  <a:pt x="5987762" y="6297474"/>
                </a:lnTo>
                <a:lnTo>
                  <a:pt x="0" y="6297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51031" y="1965464"/>
            <a:ext cx="12785939" cy="933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7"/>
              </a:lnSpc>
            </a:pPr>
            <a:r>
              <a:rPr lang="en-US" sz="61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APPLICATION ​</a:t>
            </a:r>
            <a:r>
              <a:rPr lang="en-US" sz="61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LINk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164114" y="3721249"/>
            <a:ext cx="5404925" cy="5838184"/>
            <a:chOff x="0" y="0"/>
            <a:chExt cx="7206566" cy="77842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06566" cy="6953069"/>
            </a:xfrm>
            <a:custGeom>
              <a:avLst/>
              <a:gdLst/>
              <a:ahLst/>
              <a:cxnLst/>
              <a:rect r="r" b="b" t="t" l="l"/>
              <a:pathLst>
                <a:path h="6953069" w="7206566">
                  <a:moveTo>
                    <a:pt x="0" y="0"/>
                  </a:moveTo>
                  <a:lnTo>
                    <a:pt x="7206566" y="0"/>
                  </a:lnTo>
                  <a:lnTo>
                    <a:pt x="7206566" y="6953069"/>
                  </a:lnTo>
                  <a:lnTo>
                    <a:pt x="0" y="695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034197" y="6981223"/>
              <a:ext cx="5138173" cy="8030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966">
                  <a:solidFill>
                    <a:srgbClr val="0000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bit.ly/HarrisHUB​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839249"/>
            <a:ext cx="16230600" cy="5092351"/>
          </a:xfrm>
          <a:custGeom>
            <a:avLst/>
            <a:gdLst/>
            <a:ahLst/>
            <a:cxnLst/>
            <a:rect r="r" b="b" t="t" l="l"/>
            <a:pathLst>
              <a:path h="5092351" w="16230600">
                <a:moveTo>
                  <a:pt x="0" y="0"/>
                </a:moveTo>
                <a:lnTo>
                  <a:pt x="16230600" y="0"/>
                </a:lnTo>
                <a:lnTo>
                  <a:pt x="16230600" y="5092351"/>
                </a:lnTo>
                <a:lnTo>
                  <a:pt x="0" y="5092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51031" y="2027376"/>
            <a:ext cx="12785939" cy="933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7"/>
              </a:lnSpc>
            </a:pPr>
            <a:r>
              <a:rPr lang="en-US" sz="614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DOCUMENT SUBMISSION​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09667" y="3102360"/>
            <a:ext cx="10281357" cy="5176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Timeline​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Communications​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Process​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Continuing Support​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Development of action and business plan​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Development of business strategies​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Market analysis​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Networking ​</a:t>
            </a:r>
          </a:p>
          <a:p>
            <a:pPr algn="l" marL="706417" indent="-353208" lvl="1">
              <a:lnSpc>
                <a:spcPts val="4580"/>
              </a:lnSpc>
              <a:buFont typeface="Arial"/>
              <a:buChar char="•"/>
            </a:pPr>
            <a:r>
              <a:rPr lang="en-US" sz="3271" spc="327">
                <a:solidFill>
                  <a:srgbClr val="000000"/>
                </a:solidFill>
                <a:latin typeface="Archivo 2"/>
                <a:ea typeface="Archivo 2"/>
                <a:cs typeface="Archivo 2"/>
                <a:sym typeface="Archivo 2"/>
              </a:rPr>
              <a:t>Capital connections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-4056038" y="-1002280"/>
            <a:ext cx="9056176" cy="11136880"/>
          </a:xfrm>
          <a:custGeom>
            <a:avLst/>
            <a:gdLst/>
            <a:ahLst/>
            <a:cxnLst/>
            <a:rect r="r" b="b" t="t" l="l"/>
            <a:pathLst>
              <a:path h="11136880" w="9056176">
                <a:moveTo>
                  <a:pt x="9056176" y="0"/>
                </a:moveTo>
                <a:lnTo>
                  <a:pt x="0" y="0"/>
                </a:lnTo>
                <a:lnTo>
                  <a:pt x="0" y="11136880"/>
                </a:lnTo>
                <a:lnTo>
                  <a:pt x="9056176" y="11136880"/>
                </a:lnTo>
                <a:lnTo>
                  <a:pt x="9056176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64611" y="1610799"/>
            <a:ext cx="12371470" cy="882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750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WHAT CAN YOU EXPECT?​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521835">
            <a:off x="-321889" y="-8223722"/>
            <a:ext cx="10201016" cy="16665445"/>
          </a:xfrm>
          <a:custGeom>
            <a:avLst/>
            <a:gdLst/>
            <a:ahLst/>
            <a:cxnLst/>
            <a:rect r="r" b="b" t="t" l="l"/>
            <a:pathLst>
              <a:path h="16665445" w="10201016">
                <a:moveTo>
                  <a:pt x="0" y="0"/>
                </a:moveTo>
                <a:lnTo>
                  <a:pt x="10201016" y="0"/>
                </a:lnTo>
                <a:lnTo>
                  <a:pt x="10201016" y="16665445"/>
                </a:lnTo>
                <a:lnTo>
                  <a:pt x="0" y="16665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010" t="0" r="0" b="-13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97078" y="7484864"/>
            <a:ext cx="1544144" cy="1544144"/>
          </a:xfrm>
          <a:custGeom>
            <a:avLst/>
            <a:gdLst/>
            <a:ahLst/>
            <a:cxnLst/>
            <a:rect r="r" b="b" t="t" l="l"/>
            <a:pathLst>
              <a:path h="1544144" w="1544144">
                <a:moveTo>
                  <a:pt x="0" y="0"/>
                </a:moveTo>
                <a:lnTo>
                  <a:pt x="1544145" y="0"/>
                </a:lnTo>
                <a:lnTo>
                  <a:pt x="1544145" y="1544144"/>
                </a:lnTo>
                <a:lnTo>
                  <a:pt x="0" y="1544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400000">
            <a:off x="10093033" y="2092033"/>
            <a:ext cx="7922004" cy="8467930"/>
          </a:xfrm>
          <a:custGeom>
            <a:avLst/>
            <a:gdLst/>
            <a:ahLst/>
            <a:cxnLst/>
            <a:rect r="r" b="b" t="t" l="l"/>
            <a:pathLst>
              <a:path h="8467930" w="7922004">
                <a:moveTo>
                  <a:pt x="7922004" y="0"/>
                </a:moveTo>
                <a:lnTo>
                  <a:pt x="0" y="0"/>
                </a:lnTo>
                <a:lnTo>
                  <a:pt x="0" y="8467930"/>
                </a:lnTo>
                <a:lnTo>
                  <a:pt x="7922004" y="8467930"/>
                </a:lnTo>
                <a:lnTo>
                  <a:pt x="7922004" y="0"/>
                </a:lnTo>
                <a:close/>
              </a:path>
            </a:pathLst>
          </a:custGeom>
          <a:blipFill>
            <a:blip r:embed="rId4"/>
            <a:stretch>
              <a:fillRect l="0" t="-2487" r="-112718" b="-248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01929" y="5146108"/>
            <a:ext cx="7535076" cy="1958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2"/>
              </a:lnSpc>
            </a:pPr>
            <a:r>
              <a:rPr lang="en-US" sz="3765">
                <a:solidFill>
                  <a:srgbClr val="FF6900"/>
                </a:solidFill>
                <a:latin typeface="Archivo 3"/>
                <a:ea typeface="Archivo 3"/>
                <a:cs typeface="Archivo 3"/>
                <a:sym typeface="Archivo 3"/>
              </a:rPr>
              <a:t>We provide resources, education and connections to capital to entrepreneurs.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91368" y="9448610"/>
            <a:ext cx="5756197" cy="341292"/>
          </a:xfrm>
          <a:custGeom>
            <a:avLst/>
            <a:gdLst/>
            <a:ahLst/>
            <a:cxnLst/>
            <a:rect r="r" b="b" t="t" l="l"/>
            <a:pathLst>
              <a:path h="341292" w="5756197">
                <a:moveTo>
                  <a:pt x="0" y="0"/>
                </a:moveTo>
                <a:lnTo>
                  <a:pt x="5756197" y="0"/>
                </a:lnTo>
                <a:lnTo>
                  <a:pt x="5756197" y="341292"/>
                </a:lnTo>
                <a:lnTo>
                  <a:pt x="0" y="341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49" r="0" b="-94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55428" y="3510921"/>
            <a:ext cx="9034772" cy="6776079"/>
          </a:xfrm>
          <a:custGeom>
            <a:avLst/>
            <a:gdLst/>
            <a:ahLst/>
            <a:cxnLst/>
            <a:rect r="r" b="b" t="t" l="l"/>
            <a:pathLst>
              <a:path h="6776079" w="9034772">
                <a:moveTo>
                  <a:pt x="0" y="0"/>
                </a:moveTo>
                <a:lnTo>
                  <a:pt x="9034773" y="0"/>
                </a:lnTo>
                <a:lnTo>
                  <a:pt x="9034773" y="6776079"/>
                </a:lnTo>
                <a:lnTo>
                  <a:pt x="0" y="6776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4818" y="-466134"/>
            <a:ext cx="4538916" cy="3507344"/>
          </a:xfrm>
          <a:custGeom>
            <a:avLst/>
            <a:gdLst/>
            <a:ahLst/>
            <a:cxnLst/>
            <a:rect r="r" b="b" t="t" l="l"/>
            <a:pathLst>
              <a:path h="3507344" w="4538916">
                <a:moveTo>
                  <a:pt x="0" y="0"/>
                </a:moveTo>
                <a:lnTo>
                  <a:pt x="4538916" y="0"/>
                </a:lnTo>
                <a:lnTo>
                  <a:pt x="4538916" y="3507344"/>
                </a:lnTo>
                <a:lnTo>
                  <a:pt x="0" y="3507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329408" y="2241171"/>
            <a:ext cx="10009612" cy="108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43"/>
              </a:lnSpc>
            </a:pPr>
            <a:r>
              <a:rPr lang="en-US" sz="6316">
                <a:solidFill>
                  <a:srgbClr val="FFFFFF"/>
                </a:solidFill>
                <a:latin typeface="BakerRipley 2"/>
                <a:ea typeface="BakerRipley 2"/>
                <a:cs typeface="BakerRipley 2"/>
                <a:sym typeface="BakerRipley 2"/>
              </a:rPr>
              <a:t>ENTREPRENEUR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3712" y="3207638"/>
            <a:ext cx="6276123" cy="985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4"/>
              </a:lnSpc>
            </a:pPr>
            <a:r>
              <a:rPr lang="en-US" sz="5753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CONNECTION PROGRAM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12034" y="776260"/>
            <a:ext cx="5857754" cy="2145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2263" indent="-336132" lvl="1">
              <a:lnSpc>
                <a:spcPts val="4359"/>
              </a:lnSpc>
              <a:buFont typeface="Arial"/>
              <a:buChar char="•"/>
            </a:pPr>
            <a:r>
              <a:rPr lang="en-US" sz="3113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One on one Coaching</a:t>
            </a:r>
          </a:p>
          <a:p>
            <a:pPr algn="l" marL="672263" indent="-336132" lvl="1">
              <a:lnSpc>
                <a:spcPts val="4359"/>
              </a:lnSpc>
              <a:buFont typeface="Arial"/>
              <a:buChar char="•"/>
            </a:pPr>
            <a:r>
              <a:rPr lang="en-US" sz="3113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Classes and workshops</a:t>
            </a:r>
          </a:p>
          <a:p>
            <a:pPr algn="l" marL="672263" indent="-336132" lvl="1">
              <a:lnSpc>
                <a:spcPts val="4359"/>
              </a:lnSpc>
              <a:buFont typeface="Arial"/>
              <a:buChar char="•"/>
            </a:pPr>
            <a:r>
              <a:rPr lang="en-US" sz="3113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Financial Stability mentoring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87377" y="7671235"/>
            <a:ext cx="6168432" cy="498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4"/>
              </a:lnSpc>
            </a:pPr>
            <a:r>
              <a:rPr lang="en-US" sz="2953">
                <a:solidFill>
                  <a:srgbClr val="000000"/>
                </a:solidFill>
                <a:latin typeface="BakerRipley 3"/>
                <a:ea typeface="BakerRipley 3"/>
                <a:cs typeface="BakerRipley 3"/>
                <a:sym typeface="BakerRipley 3"/>
              </a:rPr>
              <a:t>connect with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87377" y="8154427"/>
            <a:ext cx="4168052" cy="5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25"/>
              </a:lnSpc>
            </a:pPr>
            <a:r>
              <a:rPr lang="en-US" sz="3589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our services today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2233" y="-733799"/>
            <a:ext cx="18712466" cy="3227900"/>
          </a:xfrm>
          <a:custGeom>
            <a:avLst/>
            <a:gdLst/>
            <a:ahLst/>
            <a:cxnLst/>
            <a:rect r="r" b="b" t="t" l="l"/>
            <a:pathLst>
              <a:path h="3227900" w="18712466">
                <a:moveTo>
                  <a:pt x="0" y="0"/>
                </a:moveTo>
                <a:lnTo>
                  <a:pt x="18712466" y="0"/>
                </a:lnTo>
                <a:lnTo>
                  <a:pt x="18712466" y="3227900"/>
                </a:lnTo>
                <a:lnTo>
                  <a:pt x="0" y="322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89323" y="4048125"/>
            <a:ext cx="15309354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80"/>
              </a:lnSpc>
            </a:pPr>
            <a:r>
              <a:rPr lang="en-US" sz="14400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QUESTIONS?​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6129" y="7124146"/>
            <a:ext cx="7595741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7"/>
              </a:lnSpc>
              <a:spcBef>
                <a:spcPct val="0"/>
              </a:spcBef>
            </a:pPr>
            <a:r>
              <a:rPr lang="en-US" sz="4348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CONTACT​</a:t>
            </a:r>
          </a:p>
          <a:p>
            <a:pPr algn="ctr">
              <a:lnSpc>
                <a:spcPts val="5217"/>
              </a:lnSpc>
              <a:spcBef>
                <a:spcPct val="0"/>
              </a:spcBef>
            </a:pPr>
            <a:r>
              <a:rPr lang="en-US" sz="4348">
                <a:solidFill>
                  <a:srgbClr val="000000"/>
                </a:solidFill>
                <a:latin typeface="Archivo 1"/>
                <a:ea typeface="Archivo 1"/>
                <a:cs typeface="Archivo 1"/>
                <a:sym typeface="Archivo 1"/>
              </a:rPr>
              <a:t>opportunity@bakerripley.org​​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371610"/>
            <a:ext cx="2088895" cy="1905721"/>
          </a:xfrm>
          <a:custGeom>
            <a:avLst/>
            <a:gdLst/>
            <a:ahLst/>
            <a:cxnLst/>
            <a:rect r="r" b="b" t="t" l="l"/>
            <a:pathLst>
              <a:path h="1905721" w="2088895">
                <a:moveTo>
                  <a:pt x="0" y="0"/>
                </a:moveTo>
                <a:lnTo>
                  <a:pt x="2088895" y="0"/>
                </a:lnTo>
                <a:lnTo>
                  <a:pt x="2088895" y="1905720"/>
                </a:lnTo>
                <a:lnTo>
                  <a:pt x="0" y="190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86" t="-22134" r="-15656" b="-2040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8106" y="4065593"/>
            <a:ext cx="8855894" cy="334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71"/>
              </a:lnSpc>
            </a:pPr>
            <a:r>
              <a:rPr lang="en-US" sz="22895">
                <a:solidFill>
                  <a:srgbClr val="000000"/>
                </a:solidFill>
                <a:latin typeface="BakerRipley 4"/>
                <a:ea typeface="BakerRipley 4"/>
                <a:cs typeface="BakerRipley 4"/>
                <a:sym typeface="BakerRipley 4"/>
              </a:rPr>
              <a:t>thank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44919" y="7082079"/>
            <a:ext cx="8342268" cy="2571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56"/>
              </a:lnSpc>
            </a:pPr>
            <a:r>
              <a:rPr lang="en-US" sz="17660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you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965908" y="-2035084"/>
            <a:ext cx="10515807" cy="15666007"/>
          </a:xfrm>
          <a:custGeom>
            <a:avLst/>
            <a:gdLst/>
            <a:ahLst/>
            <a:cxnLst/>
            <a:rect r="r" b="b" t="t" l="l"/>
            <a:pathLst>
              <a:path h="15666007" w="10515807">
                <a:moveTo>
                  <a:pt x="0" y="0"/>
                </a:moveTo>
                <a:lnTo>
                  <a:pt x="10515807" y="0"/>
                </a:lnTo>
                <a:lnTo>
                  <a:pt x="10515807" y="15666007"/>
                </a:lnTo>
                <a:lnTo>
                  <a:pt x="0" y="15666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0337141" y="2788462"/>
            <a:ext cx="13708378" cy="2193340"/>
          </a:xfrm>
          <a:custGeom>
            <a:avLst/>
            <a:gdLst/>
            <a:ahLst/>
            <a:cxnLst/>
            <a:rect r="r" b="b" t="t" l="l"/>
            <a:pathLst>
              <a:path h="2193340" w="13708378">
                <a:moveTo>
                  <a:pt x="0" y="0"/>
                </a:moveTo>
                <a:lnTo>
                  <a:pt x="13708378" y="0"/>
                </a:lnTo>
                <a:lnTo>
                  <a:pt x="13708378" y="2193341"/>
                </a:lnTo>
                <a:lnTo>
                  <a:pt x="0" y="219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688744" y="3961152"/>
            <a:ext cx="13708378" cy="2364695"/>
          </a:xfrm>
          <a:custGeom>
            <a:avLst/>
            <a:gdLst/>
            <a:ahLst/>
            <a:cxnLst/>
            <a:rect r="r" b="b" t="t" l="l"/>
            <a:pathLst>
              <a:path h="2364695" w="13708378">
                <a:moveTo>
                  <a:pt x="0" y="0"/>
                </a:moveTo>
                <a:lnTo>
                  <a:pt x="13708378" y="0"/>
                </a:lnTo>
                <a:lnTo>
                  <a:pt x="13708378" y="2364696"/>
                </a:lnTo>
                <a:lnTo>
                  <a:pt x="0" y="2364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956920" y="2127949"/>
            <a:ext cx="2680832" cy="3545288"/>
            <a:chOff x="0" y="0"/>
            <a:chExt cx="3574443" cy="4727051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177483" y="0"/>
              <a:ext cx="3219478" cy="3219465"/>
              <a:chOff x="0" y="0"/>
              <a:chExt cx="6350000" cy="6349975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0" t="-4735" r="0" b="-46208"/>
                </a:stretch>
              </a:blip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3459312"/>
              <a:ext cx="3574443" cy="1267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1" spc="219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Andrea Lock</a:t>
              </a:r>
            </a:p>
            <a:p>
              <a:pPr algn="ctr">
                <a:lnSpc>
                  <a:spcPts val="2368"/>
                </a:lnSpc>
                <a:spcBef>
                  <a:spcPct val="0"/>
                </a:spcBef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Education Coordinator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08270" y="5931304"/>
            <a:ext cx="2680832" cy="3602385"/>
            <a:chOff x="0" y="0"/>
            <a:chExt cx="3574443" cy="4803181"/>
          </a:xfrm>
        </p:grpSpPr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177483" y="0"/>
              <a:ext cx="3219478" cy="3219465"/>
              <a:chOff x="0" y="0"/>
              <a:chExt cx="6350000" cy="63499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-6342" r="-18878" b="-71975"/>
                </a:stretch>
              </a:blip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3535442"/>
              <a:ext cx="3574443" cy="1267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1" spc="219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Sadiq Sameer</a:t>
              </a:r>
            </a:p>
            <a:p>
              <a:pPr algn="ctr">
                <a:lnSpc>
                  <a:spcPts val="2368"/>
                </a:lnSpc>
                <a:spcBef>
                  <a:spcPct val="0"/>
                </a:spcBef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Coach-Gulfton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272864" y="5954120"/>
            <a:ext cx="2778499" cy="3556754"/>
            <a:chOff x="0" y="0"/>
            <a:chExt cx="3704666" cy="4742339"/>
          </a:xfrm>
        </p:grpSpPr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242594" y="0"/>
              <a:ext cx="3219478" cy="3219465"/>
              <a:chOff x="0" y="0"/>
              <a:chExt cx="6350000" cy="634997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464" t="-4857" r="-1559" b="-85831"/>
                </a:stretch>
              </a:blip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3462070"/>
              <a:ext cx="3704666" cy="12802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85"/>
                </a:lnSpc>
              </a:pPr>
              <a:r>
                <a:rPr lang="en-US" sz="2203" spc="220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Karla Murillo</a:t>
              </a:r>
            </a:p>
            <a:p>
              <a:pPr algn="ctr">
                <a:lnSpc>
                  <a:spcPts val="2365"/>
                </a:lnSpc>
              </a:pPr>
              <a:r>
                <a:rPr lang="en-US" sz="1689" spc="168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</a:t>
              </a:r>
            </a:p>
            <a:p>
              <a:pPr algn="ctr">
                <a:lnSpc>
                  <a:spcPts val="2365"/>
                </a:lnSpc>
                <a:spcBef>
                  <a:spcPct val="0"/>
                </a:spcBef>
              </a:pPr>
              <a:r>
                <a:rPr lang="en-US" sz="1689" spc="168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Coach-East Aldine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956920" y="5931304"/>
            <a:ext cx="2680832" cy="3602385"/>
            <a:chOff x="0" y="0"/>
            <a:chExt cx="3574443" cy="4803181"/>
          </a:xfrm>
        </p:grpSpPr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177483" y="0"/>
              <a:ext cx="3219478" cy="3219465"/>
              <a:chOff x="0" y="0"/>
              <a:chExt cx="6350000" cy="634997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0" t="-5652" r="0" b="-5652"/>
                </a:stretch>
              </a:blip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0" y="3535442"/>
              <a:ext cx="3574443" cy="1267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1" spc="219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Sebastian sanders</a:t>
              </a:r>
            </a:p>
            <a:p>
              <a:pPr algn="ctr">
                <a:lnSpc>
                  <a:spcPts val="2368"/>
                </a:lnSpc>
                <a:spcBef>
                  <a:spcPct val="0"/>
                </a:spcBef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Coach-Ripley House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678329" y="5931304"/>
            <a:ext cx="2680832" cy="3602385"/>
            <a:chOff x="0" y="0"/>
            <a:chExt cx="3574443" cy="4803181"/>
          </a:xfrm>
        </p:grpSpPr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177483" y="0"/>
              <a:ext cx="3219478" cy="3219465"/>
              <a:chOff x="0" y="0"/>
              <a:chExt cx="6350000" cy="6349975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0" t="-11649" r="0" b="-11649"/>
                </a:stretch>
              </a:blip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3535442"/>
              <a:ext cx="3574443" cy="1267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1" spc="219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Carlos Chen</a:t>
              </a:r>
            </a:p>
            <a:p>
              <a:pPr algn="ctr">
                <a:lnSpc>
                  <a:spcPts val="2368"/>
                </a:lnSpc>
                <a:spcBef>
                  <a:spcPct val="0"/>
                </a:spcBef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Coach-Pasadena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6454809" y="2049437"/>
            <a:ext cx="2414608" cy="3623800"/>
            <a:chOff x="0" y="0"/>
            <a:chExt cx="3219478" cy="4831733"/>
          </a:xfrm>
        </p:grpSpPr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0" y="0"/>
              <a:ext cx="3219478" cy="3219465"/>
              <a:chOff x="0" y="0"/>
              <a:chExt cx="6350000" cy="634997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9531" t="-21580" r="-34351" b="-120648"/>
                </a:stretch>
              </a:blip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53855" y="3563995"/>
              <a:ext cx="3111768" cy="1267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1" spc="219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Alexis Rios</a:t>
              </a:r>
            </a:p>
            <a:p>
              <a:pPr algn="ctr">
                <a:lnSpc>
                  <a:spcPts val="2368"/>
                </a:lnSpc>
                <a:spcBef>
                  <a:spcPct val="0"/>
                </a:spcBef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Coaching Manager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2368402" y="2115261"/>
            <a:ext cx="3300686" cy="3557976"/>
            <a:chOff x="0" y="0"/>
            <a:chExt cx="4400915" cy="4743967"/>
          </a:xfrm>
        </p:grpSpPr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546836" y="0"/>
              <a:ext cx="3307244" cy="3307231"/>
              <a:chOff x="0" y="0"/>
              <a:chExt cx="6350000" cy="634997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13287" t="-11785" r="0" b="-58146"/>
                </a:stretch>
              </a:blip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0" y="3476229"/>
              <a:ext cx="4400915" cy="1267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1" spc="219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 Nini Gutierrez</a:t>
              </a:r>
            </a:p>
            <a:p>
              <a:pPr algn="ctr">
                <a:lnSpc>
                  <a:spcPts val="2368"/>
                </a:lnSpc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Director of </a:t>
              </a:r>
            </a:p>
            <a:p>
              <a:pPr algn="ctr">
                <a:lnSpc>
                  <a:spcPts val="2368"/>
                </a:lnSpc>
                <a:spcBef>
                  <a:spcPct val="0"/>
                </a:spcBef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Program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639083" y="2115261"/>
            <a:ext cx="2419206" cy="3557976"/>
            <a:chOff x="0" y="0"/>
            <a:chExt cx="3225608" cy="4743967"/>
          </a:xfrm>
        </p:grpSpPr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3065" y="0"/>
              <a:ext cx="3219478" cy="3219465"/>
              <a:chOff x="0" y="0"/>
              <a:chExt cx="6350000" cy="6349975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17696" t="-35323" r="-27224" b="-82058"/>
                </a:stretch>
              </a:blipFill>
            </p:spPr>
          </p:sp>
        </p:grpSp>
        <p:sp>
          <p:nvSpPr>
            <p:cNvPr name="TextBox 35" id="35"/>
            <p:cNvSpPr txBox="true"/>
            <p:nvPr/>
          </p:nvSpPr>
          <p:spPr>
            <a:xfrm rot="0">
              <a:off x="0" y="3476229"/>
              <a:ext cx="3225608" cy="1267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1" spc="219">
                  <a:solidFill>
                    <a:srgbClr val="FF69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Dany Vierra</a:t>
              </a:r>
            </a:p>
            <a:p>
              <a:pPr algn="ctr">
                <a:lnSpc>
                  <a:spcPts val="2368"/>
                </a:lnSpc>
                <a:spcBef>
                  <a:spcPct val="0"/>
                </a:spcBef>
              </a:pPr>
              <a:r>
                <a:rPr lang="en-US" sz="1691" spc="169">
                  <a:solidFill>
                    <a:srgbClr val="00617F"/>
                  </a:solidFill>
                  <a:latin typeface="Archivo 3"/>
                  <a:ea typeface="Archivo 3"/>
                  <a:cs typeface="Archivo 3"/>
                  <a:sym typeface="Archivo 3"/>
                </a:rPr>
                <a:t>Small Business Education Manager </a:t>
              </a: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2623956" y="442837"/>
            <a:ext cx="13190942" cy="1418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98"/>
              </a:lnSpc>
              <a:spcBef>
                <a:spcPct val="0"/>
              </a:spcBef>
            </a:pPr>
            <a:r>
              <a:rPr lang="en-US" sz="8284" spc="828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MEET THE TEAM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34260" y="-731409"/>
            <a:ext cx="10485364" cy="11018409"/>
            <a:chOff x="0" y="0"/>
            <a:chExt cx="7960703" cy="83654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60614" cy="8365363"/>
            </a:xfrm>
            <a:custGeom>
              <a:avLst/>
              <a:gdLst/>
              <a:ahLst/>
              <a:cxnLst/>
              <a:rect r="r" b="b" t="t" l="l"/>
              <a:pathLst>
                <a:path h="8365363" w="7960614">
                  <a:moveTo>
                    <a:pt x="4768850" y="0"/>
                  </a:moveTo>
                  <a:cubicBezTo>
                    <a:pt x="4733798" y="254"/>
                    <a:pt x="4699508" y="2540"/>
                    <a:pt x="4666488" y="7112"/>
                  </a:cubicBezTo>
                  <a:lnTo>
                    <a:pt x="987425" y="508889"/>
                  </a:lnTo>
                  <a:cubicBezTo>
                    <a:pt x="661797" y="553212"/>
                    <a:pt x="373761" y="857504"/>
                    <a:pt x="347218" y="1185037"/>
                  </a:cubicBezTo>
                  <a:lnTo>
                    <a:pt x="2159" y="5440045"/>
                  </a:lnTo>
                  <a:cubicBezTo>
                    <a:pt x="762" y="5457063"/>
                    <a:pt x="127" y="5474081"/>
                    <a:pt x="0" y="5491353"/>
                  </a:cubicBezTo>
                  <a:lnTo>
                    <a:pt x="0" y="5496687"/>
                  </a:lnTo>
                  <a:cubicBezTo>
                    <a:pt x="1143" y="5810377"/>
                    <a:pt x="214503" y="6157214"/>
                    <a:pt x="495173" y="6288151"/>
                  </a:cubicBezTo>
                  <a:lnTo>
                    <a:pt x="4824476" y="8308340"/>
                  </a:lnTo>
                  <a:cubicBezTo>
                    <a:pt x="4907026" y="8346948"/>
                    <a:pt x="4995164" y="8365236"/>
                    <a:pt x="5082667" y="8365363"/>
                  </a:cubicBezTo>
                  <a:lnTo>
                    <a:pt x="5084699" y="8365363"/>
                  </a:lnTo>
                  <a:cubicBezTo>
                    <a:pt x="5311902" y="8364982"/>
                    <a:pt x="5534660" y="8242173"/>
                    <a:pt x="5645404" y="8033004"/>
                  </a:cubicBezTo>
                  <a:lnTo>
                    <a:pt x="7871079" y="3828669"/>
                  </a:lnTo>
                  <a:cubicBezTo>
                    <a:pt x="7931531" y="3714496"/>
                    <a:pt x="7960614" y="3576955"/>
                    <a:pt x="7960614" y="3437001"/>
                  </a:cubicBezTo>
                  <a:lnTo>
                    <a:pt x="7960614" y="3436493"/>
                  </a:lnTo>
                  <a:cubicBezTo>
                    <a:pt x="7960614" y="3220466"/>
                    <a:pt x="7891526" y="2998597"/>
                    <a:pt x="7761860" y="2847340"/>
                  </a:cubicBezTo>
                  <a:lnTo>
                    <a:pt x="5647055" y="379984"/>
                  </a:lnTo>
                  <a:cubicBezTo>
                    <a:pt x="5459984" y="161671"/>
                    <a:pt x="5098796" y="5969"/>
                    <a:pt x="4793361" y="127"/>
                  </a:cubicBezTo>
                  <a:cubicBezTo>
                    <a:pt x="4789551" y="0"/>
                    <a:pt x="4785741" y="0"/>
                    <a:pt x="4781931" y="0"/>
                  </a:cubicBezTo>
                  <a:close/>
                </a:path>
              </a:pathLst>
            </a:custGeom>
            <a:blipFill>
              <a:blip r:embed="rId2"/>
              <a:stretch>
                <a:fillRect l="-20639" t="0" r="-19473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591802">
            <a:off x="6023180" y="-4355222"/>
            <a:ext cx="6241640" cy="6415598"/>
          </a:xfrm>
          <a:custGeom>
            <a:avLst/>
            <a:gdLst/>
            <a:ahLst/>
            <a:cxnLst/>
            <a:rect r="r" b="b" t="t" l="l"/>
            <a:pathLst>
              <a:path h="6415598" w="6241640">
                <a:moveTo>
                  <a:pt x="0" y="0"/>
                </a:moveTo>
                <a:lnTo>
                  <a:pt x="6241640" y="0"/>
                </a:lnTo>
                <a:lnTo>
                  <a:pt x="6241640" y="6415598"/>
                </a:lnTo>
                <a:lnTo>
                  <a:pt x="0" y="6415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90" t="-35418" r="-1426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68722">
            <a:off x="-2133768" y="8597724"/>
            <a:ext cx="7022015" cy="4275233"/>
          </a:xfrm>
          <a:custGeom>
            <a:avLst/>
            <a:gdLst/>
            <a:ahLst/>
            <a:cxnLst/>
            <a:rect r="r" b="b" t="t" l="l"/>
            <a:pathLst>
              <a:path h="4275233" w="7022015">
                <a:moveTo>
                  <a:pt x="0" y="0"/>
                </a:moveTo>
                <a:lnTo>
                  <a:pt x="7022015" y="0"/>
                </a:lnTo>
                <a:lnTo>
                  <a:pt x="7022015" y="4275233"/>
                </a:lnTo>
                <a:lnTo>
                  <a:pt x="0" y="4275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663507" y="2349121"/>
            <a:ext cx="8178631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68"/>
              </a:lnSpc>
            </a:pPr>
            <a:r>
              <a:rPr lang="en-US" sz="6057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Education </a:t>
            </a:r>
          </a:p>
          <a:p>
            <a:pPr algn="ctr">
              <a:lnSpc>
                <a:spcPts val="7268"/>
              </a:lnSpc>
            </a:pPr>
            <a:r>
              <a:rPr lang="en-US" sz="6057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program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06388" y="4567601"/>
            <a:ext cx="8692869" cy="383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89686" indent="-394843" lvl="1">
              <a:lnSpc>
                <a:spcPts val="5120"/>
              </a:lnSpc>
              <a:buFont typeface="Arial"/>
              <a:buChar char="•"/>
            </a:pPr>
            <a:r>
              <a:rPr lang="en-US" sz="3657" spc="365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Entrepreneur Academy</a:t>
            </a:r>
            <a:r>
              <a:rPr lang="en-US" sz="3657" spc="365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 Lanzar​</a:t>
            </a:r>
          </a:p>
          <a:p>
            <a:pPr algn="l" marL="789686" indent="-394843" lvl="1">
              <a:lnSpc>
                <a:spcPts val="5120"/>
              </a:lnSpc>
              <a:buFont typeface="Arial"/>
              <a:buChar char="•"/>
            </a:pPr>
            <a:r>
              <a:rPr lang="en-US" sz="3657" spc="365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Entrepreneur Academy Crecer ​</a:t>
            </a:r>
          </a:p>
          <a:p>
            <a:pPr algn="l" marL="789686" indent="-394843" lvl="1">
              <a:lnSpc>
                <a:spcPts val="5120"/>
              </a:lnSpc>
              <a:buFont typeface="Arial"/>
              <a:buChar char="•"/>
            </a:pPr>
            <a:r>
              <a:rPr lang="en-US" sz="3657" spc="365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Entrepreneur Academy English </a:t>
            </a:r>
          </a:p>
          <a:p>
            <a:pPr algn="l" marL="789686" indent="-394843" lvl="1">
              <a:lnSpc>
                <a:spcPts val="5120"/>
              </a:lnSpc>
              <a:buFont typeface="Arial"/>
              <a:buChar char="•"/>
            </a:pPr>
            <a:r>
              <a:rPr lang="en-US" sz="3657" spc="365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Food Industry Resiliency Program (FIRP)</a:t>
            </a:r>
          </a:p>
          <a:p>
            <a:pPr algn="l" marL="789686" indent="-394843" lvl="1">
              <a:lnSpc>
                <a:spcPts val="5120"/>
              </a:lnSpc>
              <a:buFont typeface="Arial"/>
              <a:buChar char="•"/>
            </a:pPr>
            <a:r>
              <a:rPr lang="en-US" sz="3657" spc="365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Workshops &amp; Outreach Events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280970" y="8619003"/>
            <a:ext cx="1278987" cy="1166833"/>
          </a:xfrm>
          <a:custGeom>
            <a:avLst/>
            <a:gdLst/>
            <a:ahLst/>
            <a:cxnLst/>
            <a:rect r="r" b="b" t="t" l="l"/>
            <a:pathLst>
              <a:path h="1166833" w="1278987">
                <a:moveTo>
                  <a:pt x="0" y="0"/>
                </a:moveTo>
                <a:lnTo>
                  <a:pt x="1278987" y="0"/>
                </a:lnTo>
                <a:lnTo>
                  <a:pt x="1278987" y="1166834"/>
                </a:lnTo>
                <a:lnTo>
                  <a:pt x="0" y="116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86" t="-22134" r="-15656" b="-20407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0800000">
            <a:off x="-1711317" y="0"/>
            <a:ext cx="20396587" cy="4067103"/>
          </a:xfrm>
          <a:custGeom>
            <a:avLst/>
            <a:gdLst/>
            <a:ahLst/>
            <a:cxnLst/>
            <a:rect r="r" b="b" t="t" l="l"/>
            <a:pathLst>
              <a:path h="4067103" w="20396587">
                <a:moveTo>
                  <a:pt x="20396587" y="0"/>
                </a:moveTo>
                <a:lnTo>
                  <a:pt x="0" y="0"/>
                </a:lnTo>
                <a:lnTo>
                  <a:pt x="0" y="4067103"/>
                </a:lnTo>
                <a:lnTo>
                  <a:pt x="20396587" y="4067103"/>
                </a:lnTo>
                <a:lnTo>
                  <a:pt x="20396587" y="0"/>
                </a:lnTo>
                <a:close/>
              </a:path>
            </a:pathLst>
          </a:custGeom>
          <a:blipFill>
            <a:blip r:embed="rId2"/>
            <a:stretch>
              <a:fillRect l="-11138" t="-25970" r="0" b="-9581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88803" y="2614497"/>
            <a:ext cx="7755197" cy="6353098"/>
            <a:chOff x="0" y="0"/>
            <a:chExt cx="861524" cy="7057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61524" cy="705765"/>
            </a:xfrm>
            <a:custGeom>
              <a:avLst/>
              <a:gdLst/>
              <a:ahLst/>
              <a:cxnLst/>
              <a:rect r="r" b="b" t="t" l="l"/>
              <a:pathLst>
                <a:path h="705765" w="861524">
                  <a:moveTo>
                    <a:pt x="53908" y="0"/>
                  </a:moveTo>
                  <a:lnTo>
                    <a:pt x="807617" y="0"/>
                  </a:lnTo>
                  <a:cubicBezTo>
                    <a:pt x="837389" y="0"/>
                    <a:pt x="861524" y="24135"/>
                    <a:pt x="861524" y="53908"/>
                  </a:cubicBezTo>
                  <a:lnTo>
                    <a:pt x="861524" y="651858"/>
                  </a:lnTo>
                  <a:cubicBezTo>
                    <a:pt x="861524" y="681630"/>
                    <a:pt x="837389" y="705765"/>
                    <a:pt x="807617" y="705765"/>
                  </a:cubicBezTo>
                  <a:lnTo>
                    <a:pt x="53908" y="705765"/>
                  </a:lnTo>
                  <a:cubicBezTo>
                    <a:pt x="24135" y="705765"/>
                    <a:pt x="0" y="681630"/>
                    <a:pt x="0" y="651858"/>
                  </a:cubicBezTo>
                  <a:lnTo>
                    <a:pt x="0" y="53908"/>
                  </a:lnTo>
                  <a:cubicBezTo>
                    <a:pt x="0" y="24135"/>
                    <a:pt x="24135" y="0"/>
                    <a:pt x="53908" y="0"/>
                  </a:cubicBezTo>
                  <a:close/>
                </a:path>
              </a:pathLst>
            </a:custGeom>
            <a:blipFill>
              <a:blip r:embed="rId3"/>
              <a:stretch>
                <a:fillRect l="-12794" t="0" r="-17170" b="-109619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650458" y="3290132"/>
            <a:ext cx="7195137" cy="1553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6"/>
              </a:lnSpc>
            </a:pPr>
            <a:r>
              <a:rPr lang="en-US" sz="5147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BUSINESS PITCH</a:t>
            </a:r>
          </a:p>
          <a:p>
            <a:pPr algn="ctr">
              <a:lnSpc>
                <a:spcPts val="6176"/>
              </a:lnSpc>
            </a:pPr>
            <a:r>
              <a:rPr lang="en-US" sz="5147">
                <a:solidFill>
                  <a:srgbClr val="000000"/>
                </a:solidFill>
                <a:latin typeface="BakerRipley 2"/>
                <a:ea typeface="BakerRipley 2"/>
                <a:cs typeface="BakerRipley 2"/>
                <a:sym typeface="BakerRipley 2"/>
              </a:rPr>
              <a:t>COMPETITIONs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164155" y="5249180"/>
            <a:ext cx="6167742" cy="2716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1001" indent="-335500" lvl="1">
              <a:lnSpc>
                <a:spcPts val="4351"/>
              </a:lnSpc>
              <a:buFont typeface="Arial"/>
              <a:buChar char="•"/>
            </a:pPr>
            <a:r>
              <a:rPr lang="en-US" sz="3107" spc="310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IgniteHTX Pitch Competition</a:t>
            </a:r>
          </a:p>
          <a:p>
            <a:pPr algn="l" marL="671001" indent="-335500" lvl="1">
              <a:lnSpc>
                <a:spcPts val="4351"/>
              </a:lnSpc>
              <a:buFont typeface="Arial"/>
              <a:buChar char="•"/>
            </a:pPr>
            <a:r>
              <a:rPr lang="en-US" sz="3107" spc="310">
                <a:solidFill>
                  <a:srgbClr val="000000"/>
                </a:solidFill>
                <a:latin typeface="Archivo 4"/>
                <a:ea typeface="Archivo 4"/>
                <a:cs typeface="Archivo 4"/>
                <a:sym typeface="Archivo 4"/>
              </a:rPr>
              <a:t>Lanzate Houston! Spanish Pitch Competition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280970" y="8619003"/>
            <a:ext cx="1278987" cy="1166833"/>
          </a:xfrm>
          <a:custGeom>
            <a:avLst/>
            <a:gdLst/>
            <a:ahLst/>
            <a:cxnLst/>
            <a:rect r="r" b="b" t="t" l="l"/>
            <a:pathLst>
              <a:path h="1166833" w="1278987">
                <a:moveTo>
                  <a:pt x="0" y="0"/>
                </a:moveTo>
                <a:lnTo>
                  <a:pt x="1278987" y="0"/>
                </a:lnTo>
                <a:lnTo>
                  <a:pt x="1278987" y="1166834"/>
                </a:lnTo>
                <a:lnTo>
                  <a:pt x="0" y="1166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86" t="-22134" r="-15656" b="-20407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73827">
            <a:off x="-4127356" y="-9599952"/>
            <a:ext cx="7722769" cy="11573966"/>
          </a:xfrm>
          <a:custGeom>
            <a:avLst/>
            <a:gdLst/>
            <a:ahLst/>
            <a:cxnLst/>
            <a:rect r="r" b="b" t="t" l="l"/>
            <a:pathLst>
              <a:path h="11573966" w="7722769">
                <a:moveTo>
                  <a:pt x="0" y="0"/>
                </a:moveTo>
                <a:lnTo>
                  <a:pt x="7722769" y="0"/>
                </a:lnTo>
                <a:lnTo>
                  <a:pt x="7722769" y="11573966"/>
                </a:lnTo>
                <a:lnTo>
                  <a:pt x="0" y="11573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09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478995">
            <a:off x="-2763473" y="9466689"/>
            <a:ext cx="8659408" cy="7060010"/>
          </a:xfrm>
          <a:custGeom>
            <a:avLst/>
            <a:gdLst/>
            <a:ahLst/>
            <a:cxnLst/>
            <a:rect r="r" b="b" t="t" l="l"/>
            <a:pathLst>
              <a:path h="7060010" w="8659408">
                <a:moveTo>
                  <a:pt x="0" y="0"/>
                </a:moveTo>
                <a:lnTo>
                  <a:pt x="8659408" y="0"/>
                </a:lnTo>
                <a:lnTo>
                  <a:pt x="8659408" y="7060010"/>
                </a:lnTo>
                <a:lnTo>
                  <a:pt x="0" y="706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80" t="0" r="0" b="-3382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41270">
            <a:off x="-5423232" y="-152466"/>
            <a:ext cx="8278140" cy="10799265"/>
          </a:xfrm>
          <a:custGeom>
            <a:avLst/>
            <a:gdLst/>
            <a:ahLst/>
            <a:cxnLst/>
            <a:rect r="r" b="b" t="t" l="l"/>
            <a:pathLst>
              <a:path h="10799265" w="8278140">
                <a:moveTo>
                  <a:pt x="0" y="0"/>
                </a:moveTo>
                <a:lnTo>
                  <a:pt x="8278141" y="0"/>
                </a:lnTo>
                <a:lnTo>
                  <a:pt x="8278141" y="10799264"/>
                </a:lnTo>
                <a:lnTo>
                  <a:pt x="0" y="10799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21" r="0" b="-2421"/>
            </a:stretch>
          </a:blipFill>
        </p:spPr>
      </p:sp>
      <p:grpSp>
        <p:nvGrpSpPr>
          <p:cNvPr name="Group 5" id="5"/>
          <p:cNvGrpSpPr/>
          <p:nvPr/>
        </p:nvGrpSpPr>
        <p:grpSpPr>
          <a:xfrm rot="86219">
            <a:off x="3624576" y="476538"/>
            <a:ext cx="7083900" cy="9062732"/>
            <a:chOff x="0" y="0"/>
            <a:chExt cx="6971627" cy="89190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3462" y="0"/>
              <a:ext cx="6985254" cy="8919083"/>
            </a:xfrm>
            <a:custGeom>
              <a:avLst/>
              <a:gdLst/>
              <a:ahLst/>
              <a:cxnLst/>
              <a:rect r="r" b="b" t="t" l="l"/>
              <a:pathLst>
                <a:path h="8919083" w="6985254">
                  <a:moveTo>
                    <a:pt x="1186815" y="0"/>
                  </a:moveTo>
                  <a:cubicBezTo>
                    <a:pt x="580644" y="0"/>
                    <a:pt x="130429" y="449834"/>
                    <a:pt x="118745" y="1149223"/>
                  </a:cubicBezTo>
                  <a:lnTo>
                    <a:pt x="13716" y="7452868"/>
                  </a:lnTo>
                  <a:cubicBezTo>
                    <a:pt x="0" y="8279512"/>
                    <a:pt x="634873" y="8918067"/>
                    <a:pt x="1445006" y="8919083"/>
                  </a:cubicBezTo>
                  <a:lnTo>
                    <a:pt x="1449070" y="8919083"/>
                  </a:lnTo>
                  <a:cubicBezTo>
                    <a:pt x="1483614" y="8919083"/>
                    <a:pt x="1518412" y="8917813"/>
                    <a:pt x="1553591" y="8915400"/>
                  </a:cubicBezTo>
                  <a:lnTo>
                    <a:pt x="5419344" y="8651875"/>
                  </a:lnTo>
                  <a:cubicBezTo>
                    <a:pt x="6275705" y="8593455"/>
                    <a:pt x="6977380" y="7847457"/>
                    <a:pt x="6985254" y="6990335"/>
                  </a:cubicBezTo>
                  <a:lnTo>
                    <a:pt x="6985254" y="3414268"/>
                  </a:lnTo>
                  <a:cubicBezTo>
                    <a:pt x="6977507" y="2555494"/>
                    <a:pt x="6310503" y="1634998"/>
                    <a:pt x="5496179" y="1363599"/>
                  </a:cubicBezTo>
                  <a:lnTo>
                    <a:pt x="1633855" y="76327"/>
                  </a:lnTo>
                  <a:cubicBezTo>
                    <a:pt x="1480439" y="25273"/>
                    <a:pt x="1331595" y="508"/>
                    <a:pt x="1191260" y="0"/>
                  </a:cubicBezTo>
                  <a:cubicBezTo>
                    <a:pt x="1189736" y="0"/>
                    <a:pt x="1188339" y="0"/>
                    <a:pt x="1186815" y="0"/>
                  </a:cubicBezTo>
                  <a:close/>
                </a:path>
              </a:pathLst>
            </a:custGeom>
            <a:blipFill>
              <a:blip r:embed="rId5"/>
              <a:stretch>
                <a:fillRect l="-35287" t="0" r="-35287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1293647">
            <a:off x="6086489" y="8840888"/>
            <a:ext cx="5648819" cy="4430246"/>
          </a:xfrm>
          <a:custGeom>
            <a:avLst/>
            <a:gdLst/>
            <a:ahLst/>
            <a:cxnLst/>
            <a:rect r="r" b="b" t="t" l="l"/>
            <a:pathLst>
              <a:path h="4430246" w="5648819">
                <a:moveTo>
                  <a:pt x="5648819" y="0"/>
                </a:moveTo>
                <a:lnTo>
                  <a:pt x="0" y="0"/>
                </a:lnTo>
                <a:lnTo>
                  <a:pt x="0" y="4430245"/>
                </a:lnTo>
                <a:lnTo>
                  <a:pt x="5648819" y="4430245"/>
                </a:lnTo>
                <a:lnTo>
                  <a:pt x="5648819" y="0"/>
                </a:lnTo>
                <a:close/>
              </a:path>
            </a:pathLst>
          </a:custGeom>
          <a:blipFill>
            <a:blip r:embed="rId6"/>
            <a:stretch>
              <a:fillRect l="0" t="0" r="0" b="-16586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385172">
            <a:off x="5707422" y="-4702064"/>
            <a:ext cx="4496691" cy="7175411"/>
          </a:xfrm>
          <a:custGeom>
            <a:avLst/>
            <a:gdLst/>
            <a:ahLst/>
            <a:cxnLst/>
            <a:rect r="r" b="b" t="t" l="l"/>
            <a:pathLst>
              <a:path h="7175411" w="4496691">
                <a:moveTo>
                  <a:pt x="0" y="0"/>
                </a:moveTo>
                <a:lnTo>
                  <a:pt x="4496691" y="0"/>
                </a:lnTo>
                <a:lnTo>
                  <a:pt x="4496691" y="7175411"/>
                </a:lnTo>
                <a:lnTo>
                  <a:pt x="0" y="71754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112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80970" y="8619003"/>
            <a:ext cx="1278987" cy="1166833"/>
          </a:xfrm>
          <a:custGeom>
            <a:avLst/>
            <a:gdLst/>
            <a:ahLst/>
            <a:cxnLst/>
            <a:rect r="r" b="b" t="t" l="l"/>
            <a:pathLst>
              <a:path h="1166833" w="1278987">
                <a:moveTo>
                  <a:pt x="0" y="0"/>
                </a:moveTo>
                <a:lnTo>
                  <a:pt x="1278987" y="0"/>
                </a:lnTo>
                <a:lnTo>
                  <a:pt x="1278987" y="1166834"/>
                </a:lnTo>
                <a:lnTo>
                  <a:pt x="0" y="11668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386" t="-22134" r="-15656" b="-2040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51710" y="8619003"/>
            <a:ext cx="3433007" cy="1448180"/>
          </a:xfrm>
          <a:custGeom>
            <a:avLst/>
            <a:gdLst/>
            <a:ahLst/>
            <a:cxnLst/>
            <a:rect r="r" b="b" t="t" l="l"/>
            <a:pathLst>
              <a:path h="1448180" w="3433007">
                <a:moveTo>
                  <a:pt x="0" y="0"/>
                </a:moveTo>
                <a:lnTo>
                  <a:pt x="3433007" y="0"/>
                </a:lnTo>
                <a:lnTo>
                  <a:pt x="3433007" y="1448180"/>
                </a:lnTo>
                <a:lnTo>
                  <a:pt x="0" y="1448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0820998" y="4180501"/>
            <a:ext cx="7322300" cy="1654806"/>
            <a:chOff x="0" y="0"/>
            <a:chExt cx="9763067" cy="220640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28575"/>
              <a:ext cx="9763067" cy="1288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395"/>
                </a:lnSpc>
              </a:pPr>
              <a:r>
                <a:rPr lang="en-US" sz="6487">
                  <a:solidFill>
                    <a:srgbClr val="231F20"/>
                  </a:solidFill>
                  <a:latin typeface="BakerRipley 3"/>
                  <a:ea typeface="BakerRipley 3"/>
                  <a:cs typeface="BakerRipley 3"/>
                  <a:sym typeface="BakerRipley 3"/>
                </a:rPr>
                <a:t>camp ignite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722257" y="1284703"/>
              <a:ext cx="8318553" cy="9217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90"/>
                </a:lnSpc>
              </a:pPr>
              <a:r>
                <a:rPr lang="en-US" sz="4575">
                  <a:solidFill>
                    <a:srgbClr val="000000"/>
                  </a:solidFill>
                  <a:latin typeface="BakerRipley 1"/>
                  <a:ea typeface="BakerRipley 1"/>
                  <a:cs typeface="BakerRipley 1"/>
                  <a:sym typeface="BakerRipley 1"/>
                </a:rPr>
                <a:t>powered by venturelab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58891" y="-247494"/>
            <a:ext cx="6828025" cy="12216074"/>
            <a:chOff x="0" y="0"/>
            <a:chExt cx="5064049" cy="90601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01209" cy="9060180"/>
            </a:xfrm>
            <a:custGeom>
              <a:avLst/>
              <a:gdLst/>
              <a:ahLst/>
              <a:cxnLst/>
              <a:rect r="r" b="b" t="t" l="l"/>
              <a:pathLst>
                <a:path h="9060180" w="5101209">
                  <a:moveTo>
                    <a:pt x="3661410" y="0"/>
                  </a:moveTo>
                  <a:cubicBezTo>
                    <a:pt x="3660521" y="0"/>
                    <a:pt x="3659759" y="0"/>
                    <a:pt x="3658870" y="0"/>
                  </a:cubicBezTo>
                  <a:cubicBezTo>
                    <a:pt x="3622802" y="127"/>
                    <a:pt x="3586099" y="3937"/>
                    <a:pt x="3549142" y="11811"/>
                  </a:cubicBezTo>
                  <a:lnTo>
                    <a:pt x="537337" y="650621"/>
                  </a:lnTo>
                  <a:cubicBezTo>
                    <a:pt x="241808" y="713359"/>
                    <a:pt x="0" y="1011809"/>
                    <a:pt x="0" y="1313815"/>
                  </a:cubicBezTo>
                  <a:lnTo>
                    <a:pt x="0" y="4879975"/>
                  </a:lnTo>
                  <a:cubicBezTo>
                    <a:pt x="0" y="5182108"/>
                    <a:pt x="151765" y="5624322"/>
                    <a:pt x="337312" y="5862828"/>
                  </a:cubicBezTo>
                  <a:lnTo>
                    <a:pt x="2691765" y="8890000"/>
                  </a:lnTo>
                  <a:cubicBezTo>
                    <a:pt x="2779903" y="9003411"/>
                    <a:pt x="2890393" y="9059672"/>
                    <a:pt x="2999232" y="9060180"/>
                  </a:cubicBezTo>
                  <a:lnTo>
                    <a:pt x="3001772" y="9060180"/>
                  </a:lnTo>
                  <a:cubicBezTo>
                    <a:pt x="3121025" y="9059672"/>
                    <a:pt x="3238246" y="8992235"/>
                    <a:pt x="3322193" y="8859139"/>
                  </a:cubicBezTo>
                  <a:lnTo>
                    <a:pt x="4850257" y="6439916"/>
                  </a:lnTo>
                  <a:cubicBezTo>
                    <a:pt x="5011674" y="6184392"/>
                    <a:pt x="5101209" y="5731891"/>
                    <a:pt x="5049393" y="5434457"/>
                  </a:cubicBezTo>
                  <a:lnTo>
                    <a:pt x="4180713" y="438912"/>
                  </a:lnTo>
                  <a:cubicBezTo>
                    <a:pt x="4135501" y="179324"/>
                    <a:pt x="3913632" y="0"/>
                    <a:pt x="3661410" y="0"/>
                  </a:cubicBezTo>
                  <a:close/>
                </a:path>
              </a:pathLst>
            </a:custGeom>
            <a:blipFill>
              <a:blip r:embed="rId2"/>
              <a:stretch>
                <a:fillRect l="-56308" t="-29347" r="-163271" b="-462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312621">
            <a:off x="16356305" y="-658967"/>
            <a:ext cx="6643956" cy="7080154"/>
          </a:xfrm>
          <a:custGeom>
            <a:avLst/>
            <a:gdLst/>
            <a:ahLst/>
            <a:cxnLst/>
            <a:rect r="r" b="b" t="t" l="l"/>
            <a:pathLst>
              <a:path h="7080154" w="6643956">
                <a:moveTo>
                  <a:pt x="0" y="0"/>
                </a:moveTo>
                <a:lnTo>
                  <a:pt x="6643955" y="0"/>
                </a:lnTo>
                <a:lnTo>
                  <a:pt x="6643955" y="7080154"/>
                </a:lnTo>
                <a:lnTo>
                  <a:pt x="0" y="7080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735" r="-13955" b="-208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102789">
            <a:off x="15709410" y="8059069"/>
            <a:ext cx="4496691" cy="8028573"/>
          </a:xfrm>
          <a:custGeom>
            <a:avLst/>
            <a:gdLst/>
            <a:ahLst/>
            <a:cxnLst/>
            <a:rect r="r" b="b" t="t" l="l"/>
            <a:pathLst>
              <a:path h="8028573" w="4496691">
                <a:moveTo>
                  <a:pt x="0" y="0"/>
                </a:moveTo>
                <a:lnTo>
                  <a:pt x="4496691" y="0"/>
                </a:lnTo>
                <a:lnTo>
                  <a:pt x="4496691" y="8028572"/>
                </a:lnTo>
                <a:lnTo>
                  <a:pt x="0" y="8028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2" t="0" r="-342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3793" y="2871585"/>
            <a:ext cx="10324927" cy="151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FFFFFF"/>
                </a:solidFill>
                <a:latin typeface="BakerRipley 2"/>
                <a:ea typeface="BakerRipley 2"/>
                <a:cs typeface="BakerRipley 2"/>
                <a:sym typeface="BakerRipley 2"/>
              </a:rPr>
              <a:t>Technical Assistance Program Services​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50256" y="4621667"/>
            <a:ext cx="8632001" cy="3221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657" spc="365">
                <a:solidFill>
                  <a:srgbClr val="FFFFFF"/>
                </a:solidFill>
                <a:latin typeface="Archivo 4"/>
                <a:ea typeface="Archivo 4"/>
                <a:cs typeface="Archivo 4"/>
                <a:sym typeface="Archivo 4"/>
              </a:rPr>
              <a:t>The Technical Assistance Process is a strategic roadmap for achieving growth and expansion goals for a business owner’s and small businesses. </a:t>
            </a:r>
            <a:r>
              <a:rPr lang="en-US" sz="3657" spc="365">
                <a:solidFill>
                  <a:srgbClr val="FFFFFF"/>
                </a:solidFill>
                <a:latin typeface="Archivo 4"/>
                <a:ea typeface="Archivo 4"/>
                <a:cs typeface="Archivo 4"/>
                <a:sym typeface="Archivo 4"/>
              </a:rPr>
              <a:t>​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DD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365894">
            <a:off x="10652021" y="4328602"/>
            <a:ext cx="5427510" cy="4157447"/>
          </a:xfrm>
          <a:custGeom>
            <a:avLst/>
            <a:gdLst/>
            <a:ahLst/>
            <a:cxnLst/>
            <a:rect r="r" b="b" t="t" l="l"/>
            <a:pathLst>
              <a:path h="4157447" w="5427510">
                <a:moveTo>
                  <a:pt x="0" y="0"/>
                </a:moveTo>
                <a:lnTo>
                  <a:pt x="5427511" y="0"/>
                </a:lnTo>
                <a:lnTo>
                  <a:pt x="5427511" y="4157447"/>
                </a:lnTo>
                <a:lnTo>
                  <a:pt x="0" y="4157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" r="0" b="-21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402636">
            <a:off x="9791907" y="1262169"/>
            <a:ext cx="3239623" cy="2481536"/>
          </a:xfrm>
          <a:custGeom>
            <a:avLst/>
            <a:gdLst/>
            <a:ahLst/>
            <a:cxnLst/>
            <a:rect r="r" b="b" t="t" l="l"/>
            <a:pathLst>
              <a:path h="2481536" w="3239623">
                <a:moveTo>
                  <a:pt x="0" y="0"/>
                </a:moveTo>
                <a:lnTo>
                  <a:pt x="3239623" y="0"/>
                </a:lnTo>
                <a:lnTo>
                  <a:pt x="3239623" y="2481536"/>
                </a:lnTo>
                <a:lnTo>
                  <a:pt x="0" y="2481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" r="0" b="-21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575075">
            <a:off x="11805631" y="1211907"/>
            <a:ext cx="3843266" cy="2582061"/>
          </a:xfrm>
          <a:custGeom>
            <a:avLst/>
            <a:gdLst/>
            <a:ahLst/>
            <a:cxnLst/>
            <a:rect r="r" b="b" t="t" l="l"/>
            <a:pathLst>
              <a:path h="2582061" w="3843266">
                <a:moveTo>
                  <a:pt x="0" y="0"/>
                </a:moveTo>
                <a:lnTo>
                  <a:pt x="3843266" y="0"/>
                </a:lnTo>
                <a:lnTo>
                  <a:pt x="3843266" y="2582061"/>
                </a:lnTo>
                <a:lnTo>
                  <a:pt x="0" y="2582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1" t="-8981" r="-3596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594228">
            <a:off x="8157982" y="6601544"/>
            <a:ext cx="4507701" cy="2828965"/>
          </a:xfrm>
          <a:custGeom>
            <a:avLst/>
            <a:gdLst/>
            <a:ahLst/>
            <a:cxnLst/>
            <a:rect r="r" b="b" t="t" l="l"/>
            <a:pathLst>
              <a:path h="2828965" w="4507701">
                <a:moveTo>
                  <a:pt x="0" y="0"/>
                </a:moveTo>
                <a:lnTo>
                  <a:pt x="4507701" y="0"/>
                </a:lnTo>
                <a:lnTo>
                  <a:pt x="4507701" y="2828964"/>
                </a:lnTo>
                <a:lnTo>
                  <a:pt x="0" y="2828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856" r="0" b="-486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220125">
            <a:off x="8225335" y="2446453"/>
            <a:ext cx="2405840" cy="5032854"/>
          </a:xfrm>
          <a:custGeom>
            <a:avLst/>
            <a:gdLst/>
            <a:ahLst/>
            <a:cxnLst/>
            <a:rect r="r" b="b" t="t" l="l"/>
            <a:pathLst>
              <a:path h="5032854" w="2405840">
                <a:moveTo>
                  <a:pt x="0" y="0"/>
                </a:moveTo>
                <a:lnTo>
                  <a:pt x="2405840" y="0"/>
                </a:lnTo>
                <a:lnTo>
                  <a:pt x="2405840" y="5032854"/>
                </a:lnTo>
                <a:lnTo>
                  <a:pt x="0" y="5032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74" t="0" r="-855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100000">
            <a:off x="14640054" y="1972789"/>
            <a:ext cx="2384018" cy="3637775"/>
          </a:xfrm>
          <a:custGeom>
            <a:avLst/>
            <a:gdLst/>
            <a:ahLst/>
            <a:cxnLst/>
            <a:rect r="r" b="b" t="t" l="l"/>
            <a:pathLst>
              <a:path h="3637775" w="2384018">
                <a:moveTo>
                  <a:pt x="0" y="0"/>
                </a:moveTo>
                <a:lnTo>
                  <a:pt x="2384017" y="0"/>
                </a:lnTo>
                <a:lnTo>
                  <a:pt x="2384017" y="3637774"/>
                </a:lnTo>
                <a:lnTo>
                  <a:pt x="0" y="3637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6243" t="0" r="0" b="-94186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726051" y="5975802"/>
            <a:ext cx="3279450" cy="144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ADMINISTRATIVE &amp; oRGANIZATIONAL STRUCTURE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51174" y="1828246"/>
            <a:ext cx="2254328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PROCESS &amp; OPERATIONS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98415" y="7422822"/>
            <a:ext cx="3127636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PRODUCTS/SERVICE DEVELOPMENT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799605" y="2792926"/>
            <a:ext cx="2477495" cy="144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FINANCIAL STRUCTURE &amp; DEVELOPMENT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50029" y="4331374"/>
            <a:ext cx="3127636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MARKETING DEVELOPMENT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411833" y="1828246"/>
            <a:ext cx="2060738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SALES PROCESS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5595" y="3521202"/>
            <a:ext cx="6526410" cy="1897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5"/>
              </a:lnSpc>
            </a:pPr>
            <a:r>
              <a:rPr lang="en-US" sz="6487">
                <a:solidFill>
                  <a:srgbClr val="231F20"/>
                </a:solidFill>
                <a:latin typeface="BakerRipley 3"/>
                <a:ea typeface="BakerRipley 3"/>
                <a:cs typeface="BakerRipley 3"/>
                <a:sym typeface="BakerRipley 3"/>
              </a:rPr>
              <a:t>T.A.P sTRUCTURE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5595" y="5443523"/>
            <a:ext cx="6526410" cy="691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75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AREAS OF DEVELOPMENT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DD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7972007" y="-3278133"/>
            <a:ext cx="2532810" cy="17479110"/>
            <a:chOff x="0" y="0"/>
            <a:chExt cx="605897" cy="41813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5897" cy="4181344"/>
            </a:xfrm>
            <a:custGeom>
              <a:avLst/>
              <a:gdLst/>
              <a:ahLst/>
              <a:cxnLst/>
              <a:rect r="r" b="b" t="t" l="l"/>
              <a:pathLst>
                <a:path h="4181344" w="605897">
                  <a:moveTo>
                    <a:pt x="302949" y="4181344"/>
                  </a:moveTo>
                  <a:lnTo>
                    <a:pt x="0" y="3774944"/>
                  </a:lnTo>
                  <a:lnTo>
                    <a:pt x="203200" y="3774944"/>
                  </a:lnTo>
                  <a:lnTo>
                    <a:pt x="203200" y="0"/>
                  </a:lnTo>
                  <a:lnTo>
                    <a:pt x="402697" y="0"/>
                  </a:lnTo>
                  <a:lnTo>
                    <a:pt x="402697" y="3774944"/>
                  </a:lnTo>
                  <a:lnTo>
                    <a:pt x="605897" y="3774944"/>
                  </a:lnTo>
                  <a:lnTo>
                    <a:pt x="302949" y="4181344"/>
                  </a:lnTo>
                  <a:close/>
                </a:path>
              </a:pathLst>
            </a:custGeom>
            <a:solidFill>
              <a:srgbClr val="FF69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203200" y="-38100"/>
              <a:ext cx="199497" cy="41178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2242552">
            <a:off x="1731628" y="3258453"/>
            <a:ext cx="2518088" cy="3923069"/>
          </a:xfrm>
          <a:custGeom>
            <a:avLst/>
            <a:gdLst/>
            <a:ahLst/>
            <a:cxnLst/>
            <a:rect r="r" b="b" t="t" l="l"/>
            <a:pathLst>
              <a:path h="3923069" w="2518088">
                <a:moveTo>
                  <a:pt x="0" y="0"/>
                </a:moveTo>
                <a:lnTo>
                  <a:pt x="2518088" y="0"/>
                </a:lnTo>
                <a:lnTo>
                  <a:pt x="2518088" y="3923069"/>
                </a:lnTo>
                <a:lnTo>
                  <a:pt x="0" y="3923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1" r="0" b="-1260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105170">
            <a:off x="4070337" y="3779900"/>
            <a:ext cx="2904025" cy="3868801"/>
          </a:xfrm>
          <a:custGeom>
            <a:avLst/>
            <a:gdLst/>
            <a:ahLst/>
            <a:cxnLst/>
            <a:rect r="r" b="b" t="t" l="l"/>
            <a:pathLst>
              <a:path h="3868801" w="2904025">
                <a:moveTo>
                  <a:pt x="0" y="0"/>
                </a:moveTo>
                <a:lnTo>
                  <a:pt x="2904025" y="0"/>
                </a:lnTo>
                <a:lnTo>
                  <a:pt x="2904025" y="3868801"/>
                </a:lnTo>
                <a:lnTo>
                  <a:pt x="0" y="3868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2" t="0" r="-3733" b="-70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58776">
            <a:off x="7678871" y="3380145"/>
            <a:ext cx="2542864" cy="3679685"/>
          </a:xfrm>
          <a:custGeom>
            <a:avLst/>
            <a:gdLst/>
            <a:ahLst/>
            <a:cxnLst/>
            <a:rect r="r" b="b" t="t" l="l"/>
            <a:pathLst>
              <a:path h="3679685" w="2542864">
                <a:moveTo>
                  <a:pt x="0" y="0"/>
                </a:moveTo>
                <a:lnTo>
                  <a:pt x="2542865" y="0"/>
                </a:lnTo>
                <a:lnTo>
                  <a:pt x="2542865" y="3679685"/>
                </a:lnTo>
                <a:lnTo>
                  <a:pt x="0" y="367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6" t="-36664" r="-7227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374076">
            <a:off x="9758153" y="3990554"/>
            <a:ext cx="3499339" cy="2226269"/>
          </a:xfrm>
          <a:custGeom>
            <a:avLst/>
            <a:gdLst/>
            <a:ahLst/>
            <a:cxnLst/>
            <a:rect r="r" b="b" t="t" l="l"/>
            <a:pathLst>
              <a:path h="2226269" w="3499339">
                <a:moveTo>
                  <a:pt x="0" y="0"/>
                </a:moveTo>
                <a:lnTo>
                  <a:pt x="3499339" y="0"/>
                </a:lnTo>
                <a:lnTo>
                  <a:pt x="3499339" y="2226269"/>
                </a:lnTo>
                <a:lnTo>
                  <a:pt x="0" y="2226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3" t="0" r="-3042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890966">
            <a:off x="12412300" y="3619014"/>
            <a:ext cx="3809701" cy="2969349"/>
          </a:xfrm>
          <a:custGeom>
            <a:avLst/>
            <a:gdLst/>
            <a:ahLst/>
            <a:cxnLst/>
            <a:rect r="r" b="b" t="t" l="l"/>
            <a:pathLst>
              <a:path h="2969349" w="3809701">
                <a:moveTo>
                  <a:pt x="0" y="0"/>
                </a:moveTo>
                <a:lnTo>
                  <a:pt x="3809701" y="0"/>
                </a:lnTo>
                <a:lnTo>
                  <a:pt x="3809701" y="2969349"/>
                </a:lnTo>
                <a:lnTo>
                  <a:pt x="0" y="29693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6" t="0" r="-866" b="-201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88936" y="845797"/>
            <a:ext cx="10710128" cy="959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5"/>
              </a:lnSpc>
            </a:pPr>
            <a:r>
              <a:rPr lang="en-US" sz="6487">
                <a:solidFill>
                  <a:srgbClr val="231F20"/>
                </a:solidFill>
                <a:latin typeface="BakerRipley 3"/>
                <a:ea typeface="BakerRipley 3"/>
                <a:cs typeface="BakerRipley 3"/>
                <a:sym typeface="BakerRipley 3"/>
              </a:rPr>
              <a:t>T.A.P sTRUCTURE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88936" y="1805028"/>
            <a:ext cx="10710128" cy="691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75">
                <a:solidFill>
                  <a:srgbClr val="000000"/>
                </a:solidFill>
                <a:latin typeface="BakerRipley 1"/>
                <a:ea typeface="BakerRipley 1"/>
                <a:cs typeface="BakerRipley 1"/>
                <a:sym typeface="BakerRipley 1"/>
              </a:rPr>
              <a:t>BUSINESS LIFE CYCLE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65630" y="4979081"/>
            <a:ext cx="2490357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sTART UP &amp; fORMALIZATION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690336" y="5103688"/>
            <a:ext cx="2490357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bUSINESS sTRUCTURE</a:t>
            </a: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11957" y="5461422"/>
            <a:ext cx="2490357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aNALYSIS &amp; eXECUTION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65363" y="4621348"/>
            <a:ext cx="2490357" cy="96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bUSINESS gROWTH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071972" y="5156122"/>
            <a:ext cx="2490357" cy="48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3192">
                <a:solidFill>
                  <a:srgbClr val="FFFFFF"/>
                </a:solidFill>
                <a:latin typeface="BakerRipley 1"/>
                <a:ea typeface="BakerRipley 1"/>
                <a:cs typeface="BakerRipley 1"/>
                <a:sym typeface="BakerRipley 1"/>
              </a:rPr>
              <a:t>bUSINESS eXIT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D4A792D0BC6E4487EEF4DBED1B3CAD" ma:contentTypeVersion="20" ma:contentTypeDescription="Create a new document." ma:contentTypeScope="" ma:versionID="2c7c873dcad89d3e0f86f732023ca058">
  <xsd:schema xmlns:xsd="http://www.w3.org/2001/XMLSchema" xmlns:xs="http://www.w3.org/2001/XMLSchema" xmlns:p="http://schemas.microsoft.com/office/2006/metadata/properties" xmlns:ns1="http://schemas.microsoft.com/sharepoint/v3" xmlns:ns2="a70187a0-5ce1-4c99-9e46-8f5033829200" xmlns:ns3="f676c664-4b48-435e-8182-5a1967445af1" targetNamespace="http://schemas.microsoft.com/office/2006/metadata/properties" ma:root="true" ma:fieldsID="1d2fa954542c9a76d9bce8ffc54526c1" ns1:_="" ns2:_="" ns3:_="">
    <xsd:import namespace="http://schemas.microsoft.com/sharepoint/v3"/>
    <xsd:import namespace="a70187a0-5ce1-4c99-9e46-8f5033829200"/>
    <xsd:import namespace="f676c664-4b48-435e-8182-5a1967445a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187a0-5ce1-4c99-9e46-8f50338292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cd72e08-dc67-45a2-8a88-4d021391a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6c664-4b48-435e-8182-5a1967445af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f85d1d-b367-4a4c-85de-1fb80c6a4602}" ma:internalName="TaxCatchAll" ma:showField="CatchAllData" ma:web="f676c664-4b48-435e-8182-5a1967445a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f676c664-4b48-435e-8182-5a1967445af1" xsi:nil="true"/>
    <_ip_UnifiedCompliancePolicyProperties xmlns="http://schemas.microsoft.com/sharepoint/v3" xsi:nil="true"/>
    <lcf76f155ced4ddcb4097134ff3c332f xmlns="a70187a0-5ce1-4c99-9e46-8f50338292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62FC-E7BC-448C-B307-F97F985884F2}"/>
</file>

<file path=customXml/itemProps2.xml><?xml version="1.0" encoding="utf-8"?>
<ds:datastoreItem xmlns:ds="http://schemas.openxmlformats.org/officeDocument/2006/customXml" ds:itemID="{16CA3485-EDB9-4F52-BB24-B45A242F269A}"/>
</file>

<file path=customXml/itemProps3.xml><?xml version="1.0" encoding="utf-8"?>
<ds:datastoreItem xmlns:ds="http://schemas.openxmlformats.org/officeDocument/2006/customXml" ds:itemID="{8BE14526-106F-4E8F-8A00-8DDBB7C6BF5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HarrisHub Presentation</dc:title>
  <cp:revision>1</cp:revision>
  <dcterms:created xsi:type="dcterms:W3CDTF">2006-08-16T00:00:00Z</dcterms:created>
  <dcterms:modified xsi:type="dcterms:W3CDTF">2011-08-01T06:04:30Z</dcterms:modified>
  <dc:identifier>DAGcMSahyGw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0x010100D5D4A792D0BC6E4487EEF4DBED1B3CAD</vt:lpwstr>
  </property>
</Properties>
</file>