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0"/>
  </p:notesMasterIdLst>
  <p:handoutMasterIdLst>
    <p:handoutMasterId r:id="rId31"/>
  </p:handoutMasterIdLst>
  <p:sldIdLst>
    <p:sldId id="258" r:id="rId5"/>
    <p:sldId id="265" r:id="rId6"/>
    <p:sldId id="277" r:id="rId7"/>
    <p:sldId id="300" r:id="rId8"/>
    <p:sldId id="268" r:id="rId9"/>
    <p:sldId id="303" r:id="rId10"/>
    <p:sldId id="302" r:id="rId11"/>
    <p:sldId id="304" r:id="rId12"/>
    <p:sldId id="301" r:id="rId13"/>
    <p:sldId id="306" r:id="rId14"/>
    <p:sldId id="305" r:id="rId15"/>
    <p:sldId id="287" r:id="rId16"/>
    <p:sldId id="292" r:id="rId17"/>
    <p:sldId id="307" r:id="rId18"/>
    <p:sldId id="308" r:id="rId19"/>
    <p:sldId id="309" r:id="rId20"/>
    <p:sldId id="310" r:id="rId21"/>
    <p:sldId id="311" r:id="rId22"/>
    <p:sldId id="312" r:id="rId23"/>
    <p:sldId id="313" r:id="rId24"/>
    <p:sldId id="314" r:id="rId25"/>
    <p:sldId id="317" r:id="rId26"/>
    <p:sldId id="299" r:id="rId27"/>
    <p:sldId id="316" r:id="rId28"/>
    <p:sldId id="315" r:id="rId29"/>
  </p:sldIdLst>
  <p:sldSz cx="12192000" cy="6858000"/>
  <p:notesSz cx="6858000" cy="9144000"/>
  <p:embeddedFontLst>
    <p:embeddedFont>
      <p:font typeface="Open Sans" panose="020B0606030504020204" pitchFamily="34" charset="0"/>
      <p:regular r:id="rId32"/>
      <p:bold r:id="rId33"/>
      <p:italic r:id="rId34"/>
      <p:boldItalic r:id="rId35"/>
    </p:embeddedFont>
    <p:embeddedFont>
      <p:font typeface="Speak Pro" panose="020B0504020101020102"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D41FA-8269-4698-BA3F-A5E2CA058345}" v="3" dt="2023-08-16T14:50:55.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12/5/2023</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12/5/2023</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12/5/2023</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12/5/2023</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12/5/2023</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12/5/2023</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12/5/2023</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12/5/2023</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12/5/2023</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12/5/2023</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12/5/2023</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12/5/2023</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12/5/2023</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12/5/2023</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12/5/2023</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12/5/2023</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12/5/2023</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12/5/2023</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a:t>PICTURE WITH</a:t>
            </a:r>
            <a:br>
              <a:rPr lang="en-US"/>
            </a:br>
            <a:r>
              <a:rPr lang="en-US"/>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12/5/2023</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12/5/2023</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12/5/2023</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12/5/2023</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12/5/2023</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12/5/2023</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12/5/2023</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12/5/2023</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a:t>THANK</a:t>
            </a:r>
            <a:br>
              <a:rPr lang="en-US"/>
            </a:br>
            <a:r>
              <a:rPr lang="en-US"/>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12/5/2023</a:t>
            </a:fld>
            <a:endParaRPr lang="en-US"/>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12/5/2023</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12/5/2023</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12/5/2023</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12/5/2023</a:t>
            </a:fld>
            <a:endParaRPr lang="en-US"/>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 Id="rId6" Type="http://schemas.openxmlformats.org/officeDocument/2006/relationships/hyperlink" Target="https://creativecommons.org/licenses/by-sa/3.0/" TargetMode="External"/><Relationship Id="rId5" Type="http://schemas.openxmlformats.org/officeDocument/2006/relationships/hyperlink" Target="https://www.thebluediamondgallery.com/typewriter/p/purchase-order.html" TargetMode="Externa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technofaq.org/posts/2020/07/what-do-modern-b2b-payment-solutions-look-like/" TargetMode="External"/><Relationship Id="rId2" Type="http://schemas.openxmlformats.org/officeDocument/2006/relationships/image" Target="../media/image49.png"/><Relationship Id="rId1" Type="http://schemas.openxmlformats.org/officeDocument/2006/relationships/slideLayout" Target="../slideLayouts/slideLayout34.xml"/><Relationship Id="rId4" Type="http://schemas.openxmlformats.org/officeDocument/2006/relationships/hyperlink" Target="https://creativecommons.org/licenses/by-nc-sa/3.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nam04.safelinks.protection.outlook.com/?url=https%3A%2F%2Fbit.ly%2F41Ok8YH&amp;data=05%7C01%7CEdna.Johnson%40hcde-texas.org%7Cca4052ede8c34b7ce5d508db58993e34%7C4b1e08a6362644b1bee4c614c2ebaebe%7C0%7C0%7C638201187470708157%7CUnknown%7CTWFpbGZsb3d8eyJWIjoiMC4wLjAwMDAiLCJQIjoiV2luMzIiLCJBTiI6Ik1haWwiLCJXVCI6Mn0%3D%7C3000%7C%7C%7C&amp;sdata=Z3PXAj0%2BetlbiRyrx601D4UIH8wOLaYkBMkRQN9634E%3D&amp;reserved=0" TargetMode="Externa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noAutofit/>
          </a:bodyPr>
          <a:lstStyle/>
          <a:p>
            <a:r>
              <a:rPr lang="en-US" sz="3300" dirty="0"/>
              <a:t>HOW TO DO BUSINESS WITH HCDE</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lstStyle/>
          <a:p>
            <a:r>
              <a:rPr lang="en-US" dirty="0"/>
              <a:t>September 15, 2023</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a:normAutofit/>
          </a:bodyPr>
          <a:lstStyle/>
          <a:p>
            <a:r>
              <a:rPr lang="en-US"/>
              <a:t>2023</a:t>
            </a:r>
          </a:p>
        </p:txBody>
      </p:sp>
      <p:pic>
        <p:nvPicPr>
          <p:cNvPr id="6" name="Picture 5" descr="Company name&#10;&#10;Description automatically generated with medium confidence">
            <a:extLst>
              <a:ext uri="{FF2B5EF4-FFF2-40B4-BE49-F238E27FC236}">
                <a16:creationId xmlns:a16="http://schemas.microsoft.com/office/drawing/2014/main" id="{13A3FA68-476D-F606-2276-F3B09C79D2F5}"/>
              </a:ext>
            </a:extLst>
          </p:cNvPr>
          <p:cNvPicPr>
            <a:picLocks noChangeAspect="1"/>
          </p:cNvPicPr>
          <p:nvPr/>
        </p:nvPicPr>
        <p:blipFill>
          <a:blip r:embed="rId2"/>
          <a:stretch>
            <a:fillRect/>
          </a:stretch>
        </p:blipFill>
        <p:spPr>
          <a:xfrm>
            <a:off x="0" y="20"/>
            <a:ext cx="2743200" cy="1326105"/>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a:t>SCHOOL-BASED THERAPY SERVICES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10</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710464"/>
            <a:ext cx="3601662" cy="1737802"/>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sp>
        <p:nvSpPr>
          <p:cNvPr id="12" name="Text Placeholder 11">
            <a:extLst>
              <a:ext uri="{FF2B5EF4-FFF2-40B4-BE49-F238E27FC236}">
                <a16:creationId xmlns:a16="http://schemas.microsoft.com/office/drawing/2014/main" id="{60197F40-512D-1C76-D474-505E928BC032}"/>
              </a:ext>
            </a:extLst>
          </p:cNvPr>
          <p:cNvSpPr>
            <a:spLocks noGrp="1"/>
          </p:cNvSpPr>
          <p:nvPr>
            <p:ph type="body" sz="quarter" idx="3"/>
          </p:nvPr>
        </p:nvSpPr>
        <p:spPr>
          <a:xfrm>
            <a:off x="1046480" y="1504298"/>
            <a:ext cx="10216720" cy="1553861"/>
          </a:xfrm>
        </p:spPr>
        <p:txBody>
          <a:bodyPr>
            <a:normAutofit fontScale="92500"/>
          </a:bodyPr>
          <a:lstStyle/>
          <a:p>
            <a:r>
              <a:rPr lang="en-US"/>
              <a:t>School-based Therapy Services supports children with disabilities and their families in the areas of occupational therapy, physical therapy and music therapy.  This support comes through assessment, intervention, consultation, training and direct service in the classroom in a student's neighborhood school and district.</a:t>
            </a:r>
          </a:p>
        </p:txBody>
      </p:sp>
      <p:pic>
        <p:nvPicPr>
          <p:cNvPr id="7" name="Picture 6">
            <a:extLst>
              <a:ext uri="{FF2B5EF4-FFF2-40B4-BE49-F238E27FC236}">
                <a16:creationId xmlns:a16="http://schemas.microsoft.com/office/drawing/2014/main" id="{8D540106-2A99-3CD3-248D-3ABCACBE951B}"/>
              </a:ext>
            </a:extLst>
          </p:cNvPr>
          <p:cNvPicPr>
            <a:picLocks noChangeAspect="1"/>
          </p:cNvPicPr>
          <p:nvPr/>
        </p:nvPicPr>
        <p:blipFill>
          <a:blip r:embed="rId3"/>
          <a:stretch>
            <a:fillRect/>
          </a:stretch>
        </p:blipFill>
        <p:spPr>
          <a:xfrm>
            <a:off x="6086587" y="3139009"/>
            <a:ext cx="5943600" cy="2309257"/>
          </a:xfrm>
          <a:prstGeom prst="rect">
            <a:avLst/>
          </a:prstGeom>
        </p:spPr>
      </p:pic>
    </p:spTree>
    <p:extLst>
      <p:ext uri="{BB962C8B-B14F-4D97-AF65-F5344CB8AC3E}">
        <p14:creationId xmlns:p14="http://schemas.microsoft.com/office/powerpoint/2010/main" val="235495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a:t>SPECIAL SCHOOLS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11</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1451068"/>
            <a:ext cx="5157787" cy="1861092"/>
          </a:xfrm>
        </p:spPr>
        <p:txBody>
          <a:bodyPr anchor="b">
            <a:noAutofit/>
          </a:bodyPr>
          <a:lstStyle/>
          <a:p>
            <a:r>
              <a:rPr lang="en-US" sz="1400"/>
              <a:t>HCDE operates four special schools—Academic and Behavior Schools East, Academic and Behavior Schools West, Highpoint School East, and Fortis Academy—serving three populations of students:</a:t>
            </a:r>
          </a:p>
          <a:p>
            <a:endParaRPr lang="en-US" sz="1400"/>
          </a:p>
          <a:p>
            <a:pPr marL="285750" indent="-285750">
              <a:buFont typeface="Arial" panose="020B0604020202020204" pitchFamily="34" charset="0"/>
              <a:buChar char="•"/>
            </a:pPr>
            <a:r>
              <a:rPr lang="en-US" sz="1400"/>
              <a:t>those with severe emotional or physical disabilities;</a:t>
            </a:r>
          </a:p>
          <a:p>
            <a:pPr marL="285750" indent="-285750">
              <a:buFont typeface="Arial" panose="020B0604020202020204" pitchFamily="34" charset="0"/>
              <a:buChar char="•"/>
            </a:pPr>
            <a:r>
              <a:rPr lang="en-US" sz="1400"/>
              <a:t>troubled or adjudicated youth;</a:t>
            </a:r>
          </a:p>
          <a:p>
            <a:pPr marL="285750" indent="-285750">
              <a:buFont typeface="Arial" panose="020B0604020202020204" pitchFamily="34" charset="0"/>
              <a:buChar char="•"/>
            </a:pPr>
            <a:r>
              <a:rPr lang="en-US" sz="1400"/>
              <a:t>and students recovering from addiction.</a:t>
            </a:r>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710464"/>
            <a:ext cx="3601662" cy="1737802"/>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pic>
        <p:nvPicPr>
          <p:cNvPr id="10" name="Picture 9">
            <a:extLst>
              <a:ext uri="{FF2B5EF4-FFF2-40B4-BE49-F238E27FC236}">
                <a16:creationId xmlns:a16="http://schemas.microsoft.com/office/drawing/2014/main" id="{C6C4037A-1C36-CA7E-2F26-9A8E77448E1A}"/>
              </a:ext>
            </a:extLst>
          </p:cNvPr>
          <p:cNvPicPr>
            <a:picLocks noChangeAspect="1"/>
          </p:cNvPicPr>
          <p:nvPr/>
        </p:nvPicPr>
        <p:blipFill>
          <a:blip r:embed="rId3"/>
          <a:stretch>
            <a:fillRect/>
          </a:stretch>
        </p:blipFill>
        <p:spPr>
          <a:xfrm>
            <a:off x="7227503" y="2801465"/>
            <a:ext cx="2967405" cy="2468880"/>
          </a:xfrm>
          <a:prstGeom prst="rect">
            <a:avLst/>
          </a:prstGeom>
        </p:spPr>
      </p:pic>
      <p:sp>
        <p:nvSpPr>
          <p:cNvPr id="12" name="Text Placeholder 11">
            <a:extLst>
              <a:ext uri="{FF2B5EF4-FFF2-40B4-BE49-F238E27FC236}">
                <a16:creationId xmlns:a16="http://schemas.microsoft.com/office/drawing/2014/main" id="{60197F40-512D-1C76-D474-505E928BC032}"/>
              </a:ext>
            </a:extLst>
          </p:cNvPr>
          <p:cNvSpPr>
            <a:spLocks noGrp="1"/>
          </p:cNvSpPr>
          <p:nvPr>
            <p:ph type="body" sz="quarter" idx="3"/>
          </p:nvPr>
        </p:nvSpPr>
        <p:spPr>
          <a:xfrm>
            <a:off x="6224784" y="1056640"/>
            <a:ext cx="4972844" cy="1158240"/>
          </a:xfrm>
        </p:spPr>
        <p:txBody>
          <a:bodyPr>
            <a:normAutofit fontScale="70000" lnSpcReduction="20000"/>
          </a:bodyPr>
          <a:lstStyle/>
          <a:p>
            <a:r>
              <a:rPr lang="en-US"/>
              <a:t>The Schools Division partners with Harris County school districts to offer individualized learning through small-group instruction in highly structured classes. The goal is always for students to return to their home schools to graduate. </a:t>
            </a:r>
          </a:p>
        </p:txBody>
      </p:sp>
    </p:spTree>
    <p:extLst>
      <p:ext uri="{BB962C8B-B14F-4D97-AF65-F5344CB8AC3E}">
        <p14:creationId xmlns:p14="http://schemas.microsoft.com/office/powerpoint/2010/main" val="336721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a:t>WHAT DO WE NEED</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p:txBody>
          <a:bodyPr/>
          <a:lstStyle/>
          <a:p>
            <a:r>
              <a:rPr lang="en-US"/>
              <a:t>PROCURED CONTRACTS WITH HIGHLY QUALIFIED VENDORS AND SUPPLIERS</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12</a:t>
            </a:fld>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a:t>2023</a:t>
            </a:r>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98773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77066" y="199975"/>
            <a:ext cx="10154783" cy="697044"/>
          </a:xfrm>
        </p:spPr>
        <p:txBody>
          <a:bodyPr/>
          <a:lstStyle/>
          <a:p>
            <a:r>
              <a:rPr lang="en-US" sz="3600"/>
              <a:t>STEPS TO BECOME AN AWARDED SUPPLIER</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a:lstStyle/>
          <a:p>
            <a:r>
              <a:rPr lang="en-US"/>
              <a:t>Step 1 Register</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13</a:t>
            </a:fld>
            <a:endParaRPr lang="en-US"/>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a:t>2023</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a:lstStyle/>
          <a:p>
            <a:r>
              <a:rPr lang="en-US"/>
              <a:t>Step 2 Read Invitation</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normAutofit/>
          </a:bodyPr>
          <a:lstStyle/>
          <a:p>
            <a:r>
              <a:rPr lang="en-US"/>
              <a:t>Step 3 Pre-proposal</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lstStyle/>
          <a:p>
            <a:r>
              <a:rPr lang="en-US"/>
              <a:t>Step 4 Submit Proposal</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lstStyle/>
          <a:p>
            <a:r>
              <a:rPr lang="en-US"/>
              <a:t>Step 5 Board Approval </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lstStyle/>
          <a:p>
            <a:r>
              <a:rPr lang="en-US"/>
              <a:t>Step 6 Contract/PO</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p:txBody>
          <a:bodyPr>
            <a:normAutofit/>
          </a:bodyPr>
          <a:lstStyle/>
          <a:p>
            <a:r>
              <a:rPr lang="en-US"/>
              <a:t>Register in the HCDE </a:t>
            </a:r>
            <a:r>
              <a:rPr lang="en-US" err="1"/>
              <a:t>eBid</a:t>
            </a:r>
            <a:r>
              <a:rPr lang="en-US"/>
              <a:t> System.</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p:txBody>
          <a:bodyPr>
            <a:normAutofit fontScale="92500" lnSpcReduction="20000"/>
          </a:bodyPr>
          <a:lstStyle/>
          <a:p>
            <a:r>
              <a:rPr lang="en-US"/>
              <a:t>Read the scope and specifications for each RFP invitation..</a:t>
            </a:r>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3"/>
          </p:nvPr>
        </p:nvSpPr>
        <p:spPr/>
        <p:txBody>
          <a:bodyPr>
            <a:normAutofit fontScale="92500" lnSpcReduction="20000"/>
          </a:bodyPr>
          <a:lstStyle/>
          <a:p>
            <a:r>
              <a:rPr lang="en-US"/>
              <a:t>Attend pre-proposal conference and submit questions., if necessary.</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p:txBody>
          <a:bodyPr>
            <a:normAutofit fontScale="62500" lnSpcReduction="20000"/>
          </a:bodyPr>
          <a:lstStyle/>
          <a:p>
            <a:r>
              <a:rPr lang="en-US"/>
              <a:t>If </a:t>
            </a:r>
            <a:r>
              <a:rPr lang="en-US" sz="1700"/>
              <a:t>your services align with the scope and specifications, submit your proposal on or before deadline due date to be considered for award.</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p:txBody>
          <a:bodyPr>
            <a:normAutofit fontScale="70000" lnSpcReduction="20000"/>
          </a:bodyPr>
          <a:lstStyle/>
          <a:p>
            <a:r>
              <a:rPr lang="en-US"/>
              <a:t>After proposals are evaluated, then committees submit recommendations to the Board of Trustees. Notifications are sent to awardees.</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p:txBody>
          <a:bodyPr>
            <a:normAutofit fontScale="70000" lnSpcReduction="20000"/>
          </a:bodyPr>
          <a:lstStyle/>
          <a:p>
            <a:r>
              <a:rPr lang="en-US"/>
              <a:t>When your services are selected you will be asked to submit a contract and services may not begin until a purchase order has been sent to your firm..</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8940" y="1757980"/>
            <a:ext cx="862926" cy="864000"/>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p:pic>
    </p:spTree>
    <p:extLst>
      <p:ext uri="{BB962C8B-B14F-4D97-AF65-F5344CB8AC3E}">
        <p14:creationId xmlns:p14="http://schemas.microsoft.com/office/powerpoint/2010/main" val="64380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1. Register in HCDE’s </a:t>
            </a:r>
            <a:r>
              <a:rPr lang="en-US" err="1"/>
              <a:t>eBid</a:t>
            </a:r>
            <a:r>
              <a:rPr lang="en-US"/>
              <a:t> System</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14</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0976006" y="773859"/>
            <a:ext cx="1108417" cy="382587"/>
          </a:xfrm>
        </p:spPr>
        <p:txBody>
          <a:bodyPr>
            <a:normAutofit fontScale="85000" lnSpcReduction="20000"/>
          </a:bodyPr>
          <a:lstStyle/>
          <a:p>
            <a:pPr marL="0" indent="0">
              <a:buNone/>
            </a:pPr>
            <a:r>
              <a:rPr lang="en-US"/>
              <a:t>2023</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14" name="Picture 13">
            <a:extLst>
              <a:ext uri="{FF2B5EF4-FFF2-40B4-BE49-F238E27FC236}">
                <a16:creationId xmlns:a16="http://schemas.microsoft.com/office/drawing/2014/main" id="{C5CFB4E4-04EB-4F3B-51FC-80C04FF38588}"/>
              </a:ext>
            </a:extLst>
          </p:cNvPr>
          <p:cNvPicPr>
            <a:picLocks noChangeAspect="1"/>
          </p:cNvPicPr>
          <p:nvPr/>
        </p:nvPicPr>
        <p:blipFill>
          <a:blip r:embed="rId3"/>
          <a:stretch>
            <a:fillRect/>
          </a:stretch>
        </p:blipFill>
        <p:spPr>
          <a:xfrm>
            <a:off x="2264332" y="1484207"/>
            <a:ext cx="7663336" cy="3889585"/>
          </a:xfrm>
          <a:prstGeom prst="rect">
            <a:avLst/>
          </a:prstGeom>
        </p:spPr>
      </p:pic>
    </p:spTree>
    <p:extLst>
      <p:ext uri="{BB962C8B-B14F-4D97-AF65-F5344CB8AC3E}">
        <p14:creationId xmlns:p14="http://schemas.microsoft.com/office/powerpoint/2010/main" val="321292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2. Read the RFP Invitation in its Entirety</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15</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791790"/>
            <a:ext cx="1108417" cy="364657"/>
          </a:xfrm>
        </p:spPr>
        <p:txBody>
          <a:bodyPr>
            <a:normAutofit fontScale="85000" lnSpcReduction="20000"/>
          </a:bodyPr>
          <a:lstStyle/>
          <a:p>
            <a:pPr marL="0" indent="0">
              <a:buNone/>
            </a:pPr>
            <a:r>
              <a:rPr lang="en-US"/>
              <a:t>2023</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a:extLst>
              <a:ext uri="{FF2B5EF4-FFF2-40B4-BE49-F238E27FC236}">
                <a16:creationId xmlns:a16="http://schemas.microsoft.com/office/drawing/2014/main" id="{500726A4-B922-D1C3-499B-6D29E91381EC}"/>
              </a:ext>
            </a:extLst>
          </p:cNvPr>
          <p:cNvPicPr>
            <a:picLocks noChangeAspect="1"/>
          </p:cNvPicPr>
          <p:nvPr/>
        </p:nvPicPr>
        <p:blipFill>
          <a:blip r:embed="rId3"/>
          <a:stretch>
            <a:fillRect/>
          </a:stretch>
        </p:blipFill>
        <p:spPr>
          <a:xfrm>
            <a:off x="1767866" y="1166226"/>
            <a:ext cx="8421221" cy="4297680"/>
          </a:xfrm>
          <a:prstGeom prst="rect">
            <a:avLst/>
          </a:prstGeom>
        </p:spPr>
      </p:pic>
    </p:spTree>
    <p:extLst>
      <p:ext uri="{BB962C8B-B14F-4D97-AF65-F5344CB8AC3E}">
        <p14:creationId xmlns:p14="http://schemas.microsoft.com/office/powerpoint/2010/main" val="2633582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3. Attend Pre-proposal Conference</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16</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782825"/>
            <a:ext cx="1108417" cy="355693"/>
          </a:xfrm>
        </p:spPr>
        <p:txBody>
          <a:bodyPr>
            <a:normAutofit fontScale="77500" lnSpcReduction="20000"/>
          </a:bodyPr>
          <a:lstStyle/>
          <a:p>
            <a:pPr marL="0" indent="0">
              <a:buNone/>
            </a:pPr>
            <a:r>
              <a:rPr lang="en-US"/>
              <a:t>2023</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descr="People attending a meeting">
            <a:extLst>
              <a:ext uri="{FF2B5EF4-FFF2-40B4-BE49-F238E27FC236}">
                <a16:creationId xmlns:a16="http://schemas.microsoft.com/office/drawing/2014/main" id="{500726A4-B922-D1C3-499B-6D29E91381EC}"/>
              </a:ext>
            </a:extLst>
          </p:cNvPr>
          <p:cNvPicPr>
            <a:picLocks noChangeAspect="1"/>
          </p:cNvPicPr>
          <p:nvPr/>
        </p:nvPicPr>
        <p:blipFill>
          <a:blip r:embed="rId3"/>
          <a:srcRect/>
          <a:stretch/>
        </p:blipFill>
        <p:spPr>
          <a:xfrm>
            <a:off x="2755216" y="1166226"/>
            <a:ext cx="6446520" cy="4297680"/>
          </a:xfrm>
          <a:prstGeom prst="rect">
            <a:avLst/>
          </a:prstGeom>
        </p:spPr>
      </p:pic>
    </p:spTree>
    <p:extLst>
      <p:ext uri="{BB962C8B-B14F-4D97-AF65-F5344CB8AC3E}">
        <p14:creationId xmlns:p14="http://schemas.microsoft.com/office/powerpoint/2010/main" val="1740415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4. Submit Proposal and Required Forms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17</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00754"/>
            <a:ext cx="1108417" cy="310870"/>
          </a:xfrm>
        </p:spPr>
        <p:txBody>
          <a:bodyPr>
            <a:normAutofit fontScale="62500" lnSpcReduction="20000"/>
          </a:bodyPr>
          <a:lstStyle/>
          <a:p>
            <a:pPr marL="0" indent="0">
              <a:buNone/>
            </a:pPr>
            <a:r>
              <a:rPr lang="en-US"/>
              <a:t>2023</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a:extLst>
              <a:ext uri="{FF2B5EF4-FFF2-40B4-BE49-F238E27FC236}">
                <a16:creationId xmlns:a16="http://schemas.microsoft.com/office/drawing/2014/main" id="{1AE0E731-8993-5AE7-1986-B87A08EC5FB8}"/>
              </a:ext>
            </a:extLst>
          </p:cNvPr>
          <p:cNvPicPr>
            <a:picLocks noChangeAspect="1"/>
          </p:cNvPicPr>
          <p:nvPr/>
        </p:nvPicPr>
        <p:blipFill>
          <a:blip r:embed="rId3"/>
          <a:stretch>
            <a:fillRect/>
          </a:stretch>
        </p:blipFill>
        <p:spPr>
          <a:xfrm>
            <a:off x="3017520" y="1188720"/>
            <a:ext cx="5852160" cy="4177833"/>
          </a:xfrm>
          <a:prstGeom prst="rect">
            <a:avLst/>
          </a:prstGeom>
        </p:spPr>
      </p:pic>
    </p:spTree>
    <p:extLst>
      <p:ext uri="{BB962C8B-B14F-4D97-AF65-F5344CB8AC3E}">
        <p14:creationId xmlns:p14="http://schemas.microsoft.com/office/powerpoint/2010/main" val="80886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5"/>
            <a:ext cx="10515600" cy="928476"/>
          </a:xfrm>
        </p:spPr>
        <p:txBody>
          <a:bodyPr/>
          <a:lstStyle/>
          <a:p>
            <a:r>
              <a:rPr lang="en-US"/>
              <a:t>5. Board Approval and Award Notification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18</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36613"/>
            <a:ext cx="1108417" cy="310869"/>
          </a:xfrm>
        </p:spPr>
        <p:txBody>
          <a:bodyPr>
            <a:normAutofit fontScale="62500" lnSpcReduction="20000"/>
          </a:bodyPr>
          <a:lstStyle/>
          <a:p>
            <a:pPr marL="0" indent="0">
              <a:buNone/>
            </a:pPr>
            <a:r>
              <a:rPr lang="en-US"/>
              <a:t>2023</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sp>
        <p:nvSpPr>
          <p:cNvPr id="8" name="TextBox 7">
            <a:extLst>
              <a:ext uri="{FF2B5EF4-FFF2-40B4-BE49-F238E27FC236}">
                <a16:creationId xmlns:a16="http://schemas.microsoft.com/office/drawing/2014/main" id="{5551A608-783B-835C-0BCB-022E73FAAACE}"/>
              </a:ext>
            </a:extLst>
          </p:cNvPr>
          <p:cNvSpPr txBox="1"/>
          <p:nvPr/>
        </p:nvSpPr>
        <p:spPr>
          <a:xfrm>
            <a:off x="1040173" y="984361"/>
            <a:ext cx="8812744" cy="923330"/>
          </a:xfrm>
          <a:prstGeom prst="rect">
            <a:avLst/>
          </a:prstGeom>
          <a:noFill/>
        </p:spPr>
        <p:txBody>
          <a:bodyPr wrap="square">
            <a:spAutoFit/>
          </a:bodyPr>
          <a:lstStyle/>
          <a:p>
            <a:r>
              <a:rPr lang="en-US" b="0" i="0">
                <a:solidFill>
                  <a:srgbClr val="575757"/>
                </a:solidFill>
                <a:effectLst/>
                <a:latin typeface="Arial" panose="020B0604020202020204" pitchFamily="34" charset="0"/>
              </a:rPr>
              <a:t>Regular meetings of the HCDE Board are typically held on the </a:t>
            </a:r>
            <a:r>
              <a:rPr lang="en-US" b="1" i="0">
                <a:solidFill>
                  <a:srgbClr val="575757"/>
                </a:solidFill>
                <a:effectLst/>
                <a:latin typeface="Arial" panose="020B0604020202020204" pitchFamily="34" charset="0"/>
              </a:rPr>
              <a:t>third Wednesday of the month at 1 p.m.</a:t>
            </a:r>
            <a:r>
              <a:rPr lang="en-US" b="0" i="0">
                <a:solidFill>
                  <a:srgbClr val="575757"/>
                </a:solidFill>
                <a:effectLst/>
                <a:latin typeface="Arial" panose="020B0604020202020204" pitchFamily="34" charset="0"/>
              </a:rPr>
              <a:t> at 6300 Irvington Boulevard in Houston, Texas. Special meetings are called when necessary. All meetings are open to the public. </a:t>
            </a:r>
            <a:endParaRPr lang="en-US"/>
          </a:p>
        </p:txBody>
      </p:sp>
      <p:pic>
        <p:nvPicPr>
          <p:cNvPr id="12" name="Picture 11">
            <a:extLst>
              <a:ext uri="{FF2B5EF4-FFF2-40B4-BE49-F238E27FC236}">
                <a16:creationId xmlns:a16="http://schemas.microsoft.com/office/drawing/2014/main" id="{2A908A87-E546-3AC7-ADFF-AE535547105D}"/>
              </a:ext>
            </a:extLst>
          </p:cNvPr>
          <p:cNvPicPr>
            <a:picLocks noChangeAspect="1"/>
          </p:cNvPicPr>
          <p:nvPr/>
        </p:nvPicPr>
        <p:blipFill>
          <a:blip r:embed="rId3"/>
          <a:stretch>
            <a:fillRect/>
          </a:stretch>
        </p:blipFill>
        <p:spPr>
          <a:xfrm>
            <a:off x="4023360" y="2103120"/>
            <a:ext cx="8138160" cy="3332273"/>
          </a:xfrm>
          <a:prstGeom prst="rect">
            <a:avLst/>
          </a:prstGeom>
        </p:spPr>
      </p:pic>
      <p:sp>
        <p:nvSpPr>
          <p:cNvPr id="14" name="Rectangle 13">
            <a:extLst>
              <a:ext uri="{FF2B5EF4-FFF2-40B4-BE49-F238E27FC236}">
                <a16:creationId xmlns:a16="http://schemas.microsoft.com/office/drawing/2014/main" id="{5E3F8359-89DC-0DB7-D87B-A74F2C5819FE}"/>
              </a:ext>
            </a:extLst>
          </p:cNvPr>
          <p:cNvSpPr/>
          <p:nvPr/>
        </p:nvSpPr>
        <p:spPr>
          <a:xfrm>
            <a:off x="1077839" y="3083331"/>
            <a:ext cx="2459111" cy="1107996"/>
          </a:xfrm>
          <a:prstGeom prst="rect">
            <a:avLst/>
          </a:prstGeom>
          <a:noFill/>
        </p:spPr>
        <p:txBody>
          <a:bodyPr wrap="square" lIns="91440" tIns="45720" rIns="91440" bIns="45720">
            <a:spAutoFit/>
          </a:bodyPr>
          <a:lstStyle/>
          <a:p>
            <a:pPr algn="ctr"/>
            <a:r>
              <a:rPr lang="en-US" sz="3300" b="1" cap="none" spc="0">
                <a:ln w="0"/>
                <a:solidFill>
                  <a:schemeClr val="tx1"/>
                </a:solidFill>
                <a:effectLst>
                  <a:outerShdw blurRad="38100" dist="19050" dir="2700000" algn="tl" rotWithShape="0">
                    <a:schemeClr val="dk1">
                      <a:alpha val="40000"/>
                    </a:schemeClr>
                  </a:outerShdw>
                </a:effectLst>
              </a:rPr>
              <a:t>Awardee Notifications</a:t>
            </a:r>
          </a:p>
        </p:txBody>
      </p:sp>
    </p:spTree>
    <p:extLst>
      <p:ext uri="{BB962C8B-B14F-4D97-AF65-F5344CB8AC3E}">
        <p14:creationId xmlns:p14="http://schemas.microsoft.com/office/powerpoint/2010/main" val="751833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5"/>
            <a:ext cx="10515600" cy="928476"/>
          </a:xfrm>
        </p:spPr>
        <p:txBody>
          <a:bodyPr>
            <a:normAutofit/>
          </a:bodyPr>
          <a:lstStyle/>
          <a:p>
            <a:r>
              <a:rPr lang="en-US"/>
              <a:t>6. Obtain Contract and Purchase Order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19</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36613"/>
            <a:ext cx="1108417" cy="365124"/>
          </a:xfrm>
        </p:spPr>
        <p:txBody>
          <a:bodyPr>
            <a:normAutofit fontScale="85000" lnSpcReduction="20000"/>
          </a:bodyPr>
          <a:lstStyle/>
          <a:p>
            <a:pPr marL="0" indent="0">
              <a:buNone/>
            </a:pPr>
            <a:r>
              <a:rPr lang="en-US"/>
              <a:t>2023</a:t>
            </a:r>
          </a:p>
        </p:txBody>
      </p:sp>
      <p:sp>
        <p:nvSpPr>
          <p:cNvPr id="8" name="TextBox 7">
            <a:extLst>
              <a:ext uri="{FF2B5EF4-FFF2-40B4-BE49-F238E27FC236}">
                <a16:creationId xmlns:a16="http://schemas.microsoft.com/office/drawing/2014/main" id="{5551A608-783B-835C-0BCB-022E73FAAACE}"/>
              </a:ext>
            </a:extLst>
          </p:cNvPr>
          <p:cNvSpPr txBox="1"/>
          <p:nvPr/>
        </p:nvSpPr>
        <p:spPr>
          <a:xfrm>
            <a:off x="1040172" y="984361"/>
            <a:ext cx="9891987" cy="646331"/>
          </a:xfrm>
          <a:prstGeom prst="rect">
            <a:avLst/>
          </a:prstGeom>
          <a:noFill/>
        </p:spPr>
        <p:txBody>
          <a:bodyPr wrap="square">
            <a:spAutoFit/>
          </a:bodyPr>
          <a:lstStyle/>
          <a:p>
            <a:r>
              <a:rPr lang="en-US" b="0" i="0">
                <a:solidFill>
                  <a:srgbClr val="575757"/>
                </a:solidFill>
                <a:effectLst/>
                <a:latin typeface="Arial" panose="020B0604020202020204" pitchFamily="34" charset="0"/>
              </a:rPr>
              <a:t>All divisions within HCDE may submit contracts for services to any awarded supplier. However, services may not begin until contracts are fully executed, and purchase orders have been sent. </a:t>
            </a:r>
            <a:endParaRPr lang="en-US"/>
          </a:p>
        </p:txBody>
      </p:sp>
      <p:pic>
        <p:nvPicPr>
          <p:cNvPr id="9" name="Picture 8" descr="Woman signing contract">
            <a:extLst>
              <a:ext uri="{FF2B5EF4-FFF2-40B4-BE49-F238E27FC236}">
                <a16:creationId xmlns:a16="http://schemas.microsoft.com/office/drawing/2014/main" id="{BA083553-4965-0931-9FD5-3CBF009CFC7C}"/>
              </a:ext>
            </a:extLst>
          </p:cNvPr>
          <p:cNvPicPr>
            <a:picLocks noChangeAspect="1"/>
          </p:cNvPicPr>
          <p:nvPr/>
        </p:nvPicPr>
        <p:blipFill>
          <a:blip r:embed="rId3"/>
          <a:stretch>
            <a:fillRect/>
          </a:stretch>
        </p:blipFill>
        <p:spPr>
          <a:xfrm>
            <a:off x="1123964" y="1912837"/>
            <a:ext cx="5120640" cy="3412933"/>
          </a:xfrm>
          <a:prstGeom prst="rect">
            <a:avLst/>
          </a:prstGeom>
        </p:spPr>
      </p:pic>
      <p:pic>
        <p:nvPicPr>
          <p:cNvPr id="13" name="Picture 12" descr="Diagram&#10;&#10;Description automatically generated">
            <a:extLst>
              <a:ext uri="{FF2B5EF4-FFF2-40B4-BE49-F238E27FC236}">
                <a16:creationId xmlns:a16="http://schemas.microsoft.com/office/drawing/2014/main" id="{E56220EB-6647-D3A1-AAF2-A50EBE79394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80871" y="1838315"/>
            <a:ext cx="5212080" cy="3483413"/>
          </a:xfrm>
          <a:prstGeom prst="rect">
            <a:avLst/>
          </a:prstGeom>
        </p:spPr>
      </p:pic>
      <p:sp>
        <p:nvSpPr>
          <p:cNvPr id="15" name="TextBox 14">
            <a:extLst>
              <a:ext uri="{FF2B5EF4-FFF2-40B4-BE49-F238E27FC236}">
                <a16:creationId xmlns:a16="http://schemas.microsoft.com/office/drawing/2014/main" id="{45454062-3FAA-2A5A-2ED1-09D5FBCE6D71}"/>
              </a:ext>
            </a:extLst>
          </p:cNvPr>
          <p:cNvSpPr txBox="1"/>
          <p:nvPr/>
        </p:nvSpPr>
        <p:spPr>
          <a:xfrm>
            <a:off x="6328396" y="8423060"/>
            <a:ext cx="5212080" cy="230832"/>
          </a:xfrm>
          <a:prstGeom prst="rect">
            <a:avLst/>
          </a:prstGeom>
          <a:noFill/>
        </p:spPr>
        <p:txBody>
          <a:bodyPr wrap="square" rtlCol="0">
            <a:spAutoFit/>
          </a:bodyPr>
          <a:lstStyle/>
          <a:p>
            <a:r>
              <a:rPr lang="en-US" sz="900">
                <a:hlinkClick r:id="rId5" tooltip="https://www.thebluediamondgallery.com/typewriter/p/purchase-order.html"/>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167961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a:t>ABOUT US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669157" y="1033670"/>
            <a:ext cx="5025198" cy="4986997"/>
          </a:xfrm>
        </p:spPr>
        <p:txBody>
          <a:bodyPr>
            <a:normAutofit/>
          </a:bodyPr>
          <a:lstStyle/>
          <a:p>
            <a:pPr algn="l"/>
            <a:endParaRPr lang="en-US" b="0" i="0">
              <a:effectLst/>
              <a:latin typeface="Arial" panose="020B0604020202020204" pitchFamily="34" charset="0"/>
            </a:endParaRPr>
          </a:p>
          <a:p>
            <a:pPr algn="l"/>
            <a:r>
              <a:rPr lang="en-US" sz="2000" b="1" i="0">
                <a:effectLst/>
                <a:latin typeface="Arial" panose="020B0604020202020204" pitchFamily="34" charset="0"/>
              </a:rPr>
              <a:t>Our Goals</a:t>
            </a:r>
          </a:p>
          <a:p>
            <a:pPr algn="l"/>
            <a:r>
              <a:rPr lang="en-US" sz="2000" b="1" i="0">
                <a:effectLst/>
                <a:latin typeface="Arial" panose="020B0604020202020204" pitchFamily="34" charset="0"/>
              </a:rPr>
              <a:t>HCDE will:</a:t>
            </a:r>
          </a:p>
          <a:p>
            <a:pPr algn="l">
              <a:buFont typeface="Arial" panose="020B0604020202020204" pitchFamily="34" charset="0"/>
              <a:buChar char="•"/>
            </a:pPr>
            <a:endParaRPr lang="en-US" b="0" i="0">
              <a:effectLst/>
              <a:latin typeface="Arial" panose="020B0604020202020204" pitchFamily="34" charset="0"/>
            </a:endParaRPr>
          </a:p>
          <a:p>
            <a:pPr algn="l">
              <a:buFont typeface="Arial" panose="020B0604020202020204" pitchFamily="34" charset="0"/>
              <a:buChar char="•"/>
            </a:pPr>
            <a:r>
              <a:rPr lang="en-US" b="0" i="0">
                <a:effectLst/>
                <a:latin typeface="Arial" panose="020B0604020202020204" pitchFamily="34" charset="0"/>
              </a:rPr>
              <a:t>Impact education by responding to the evolving needs of Harris County;</a:t>
            </a:r>
          </a:p>
          <a:p>
            <a:pPr algn="l">
              <a:buFont typeface="Arial" panose="020B0604020202020204" pitchFamily="34" charset="0"/>
              <a:buChar char="•"/>
            </a:pPr>
            <a:r>
              <a:rPr lang="en-US" b="0" i="0">
                <a:effectLst/>
                <a:latin typeface="Arial" panose="020B0604020202020204" pitchFamily="34" charset="0"/>
              </a:rPr>
              <a:t>Deliver value to Harris County by utilizing resources in an ethical, transparent, and fiscally responsible manner;</a:t>
            </a:r>
          </a:p>
          <a:p>
            <a:pPr algn="l">
              <a:buFont typeface="Arial" panose="020B0604020202020204" pitchFamily="34" charset="0"/>
              <a:buChar char="•"/>
            </a:pPr>
            <a:r>
              <a:rPr lang="en-US" b="0" i="0">
                <a:effectLst/>
                <a:latin typeface="Arial" panose="020B0604020202020204" pitchFamily="34" charset="0"/>
              </a:rPr>
              <a:t>Advocate for all learners by using innovative methods to maximize students’ potential;</a:t>
            </a:r>
          </a:p>
          <a:p>
            <a:pPr algn="l">
              <a:buFont typeface="Arial" panose="020B0604020202020204" pitchFamily="34" charset="0"/>
              <a:buChar char="•"/>
            </a:pPr>
            <a:r>
              <a:rPr lang="en-US" b="0" i="0">
                <a:effectLst/>
                <a:latin typeface="Arial" panose="020B0604020202020204" pitchFamily="34" charset="0"/>
              </a:rPr>
              <a:t>Provide cost-savings for school districts by leveraging tax dollars; and</a:t>
            </a:r>
          </a:p>
          <a:p>
            <a:pPr algn="l">
              <a:buFont typeface="Arial" panose="020B0604020202020204" pitchFamily="34" charset="0"/>
              <a:buChar char="•"/>
            </a:pPr>
            <a:r>
              <a:rPr lang="en-US" b="0" i="0">
                <a:effectLst/>
                <a:latin typeface="Arial" panose="020B0604020202020204" pitchFamily="34" charset="0"/>
              </a:rPr>
              <a:t>Recruit and maintain a high-quality professional staff</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a:xfrm>
            <a:off x="1527519" y="3279799"/>
            <a:ext cx="4143555" cy="2127088"/>
          </a:xfrm>
        </p:spPr>
        <p:txBody>
          <a:bodyPr>
            <a:normAutofit fontScale="92500" lnSpcReduction="20000"/>
          </a:bodyPr>
          <a:lstStyle/>
          <a:p>
            <a:pPr algn="l"/>
            <a:r>
              <a:rPr lang="en-US" sz="4000" b="1" i="0">
                <a:effectLst/>
                <a:latin typeface="Pragati Narrow"/>
              </a:rPr>
              <a:t>Our Mission</a:t>
            </a:r>
          </a:p>
          <a:p>
            <a:pPr algn="l"/>
            <a:r>
              <a:rPr lang="en-US" b="0" i="0">
                <a:effectLst/>
                <a:latin typeface="Arial" panose="020B0604020202020204" pitchFamily="34" charset="0"/>
              </a:rPr>
              <a:t>Harris County Department of Education supports Harris County by enriching educational opportunities and providing value through services.</a:t>
            </a:r>
          </a:p>
          <a:p>
            <a:endParaRPr lang="en-US"/>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a:t>2023</a:t>
            </a:r>
          </a:p>
        </p:txBody>
      </p:sp>
      <p:pic>
        <p:nvPicPr>
          <p:cNvPr id="8" name="Picture 7" descr="Company name&#10;&#10;Description automatically generated with medium confidence">
            <a:extLst>
              <a:ext uri="{FF2B5EF4-FFF2-40B4-BE49-F238E27FC236}">
                <a16:creationId xmlns:a16="http://schemas.microsoft.com/office/drawing/2014/main" id="{AD295B0B-A43D-1086-EF00-72B25372DD3F}"/>
              </a:ext>
            </a:extLst>
          </p:cNvPr>
          <p:cNvPicPr>
            <a:picLocks noChangeAspect="1"/>
          </p:cNvPicPr>
          <p:nvPr/>
        </p:nvPicPr>
        <p:blipFill>
          <a:blip r:embed="rId2"/>
          <a:stretch>
            <a:fillRect/>
          </a:stretch>
        </p:blipFill>
        <p:spPr>
          <a:xfrm>
            <a:off x="0" y="-29797"/>
            <a:ext cx="2743200" cy="1326105"/>
          </a:xfrm>
          <a:prstGeom prst="rect">
            <a:avLst/>
          </a:prstGeom>
        </p:spPr>
      </p:pic>
    </p:spTree>
    <p:extLst>
      <p:ext uri="{BB962C8B-B14F-4D97-AF65-F5344CB8AC3E}">
        <p14:creationId xmlns:p14="http://schemas.microsoft.com/office/powerpoint/2010/main" val="137292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0" y="652069"/>
            <a:ext cx="3932237" cy="2390931"/>
          </a:xfrm>
        </p:spPr>
        <p:txBody>
          <a:bodyPr anchor="b">
            <a:normAutofit/>
          </a:bodyPr>
          <a:lstStyle/>
          <a:p>
            <a:r>
              <a:rPr lang="en-US"/>
              <a:t>HOW TO RECEIVE PAYMENT</a:t>
            </a:r>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5"/>
          </p:nvPr>
        </p:nvSpPr>
        <p:spPr>
          <a:xfrm>
            <a:off x="10832539" y="837333"/>
            <a:ext cx="610772" cy="328893"/>
          </a:xfrm>
        </p:spPr>
        <p:txBody>
          <a:bodyPr>
            <a:normAutofit/>
          </a:bodyPr>
          <a:lstStyle/>
          <a:p>
            <a:r>
              <a:rPr lang="en-US"/>
              <a:t>2023</a:t>
            </a:r>
          </a:p>
        </p:txBody>
      </p:sp>
      <p:pic>
        <p:nvPicPr>
          <p:cNvPr id="13" name="Picture Placeholder 12">
            <a:extLst>
              <a:ext uri="{FF2B5EF4-FFF2-40B4-BE49-F238E27FC236}">
                <a16:creationId xmlns:a16="http://schemas.microsoft.com/office/drawing/2014/main" id="{594ACC6B-B2AA-4E37-97D4-0F8CC4C84626}"/>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l="22489" r="22490" b="1"/>
          <a:stretch/>
        </p:blipFill>
        <p:spPr>
          <a:xfrm>
            <a:off x="5231566" y="255600"/>
            <a:ext cx="5231567" cy="6346800"/>
          </a:xfrm>
          <a:noFill/>
        </p:spPr>
      </p:pic>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800" y="3283710"/>
            <a:ext cx="3932237" cy="2439988"/>
          </a:xfrm>
        </p:spPr>
        <p:txBody>
          <a:bodyPr>
            <a:normAutofit lnSpcReduction="10000"/>
          </a:bodyPr>
          <a:lstStyle/>
          <a:p>
            <a:r>
              <a:rPr lang="en-US"/>
              <a:t>SUPPLIERS ARE REQUIRED TO SUBMIT A COMPLETE VENDOR PACKET WITH EACH PROPOSAL. SUPPLIERS ARE REQUIRED TO NOTIFY HCDE IN WRITING OF ANY CHANGES.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20</a:t>
            </a:fld>
            <a:endParaRPr lang="en-US"/>
          </a:p>
        </p:txBody>
      </p:sp>
      <p:sp>
        <p:nvSpPr>
          <p:cNvPr id="3" name="TextBox 2">
            <a:extLst>
              <a:ext uri="{FF2B5EF4-FFF2-40B4-BE49-F238E27FC236}">
                <a16:creationId xmlns:a16="http://schemas.microsoft.com/office/drawing/2014/main" id="{0E05D3F8-DAB0-5D88-DA9F-FEB1A28445F1}"/>
              </a:ext>
            </a:extLst>
          </p:cNvPr>
          <p:cNvSpPr txBox="1"/>
          <p:nvPr/>
        </p:nvSpPr>
        <p:spPr>
          <a:xfrm>
            <a:off x="7870756" y="6402345"/>
            <a:ext cx="25923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echnofaq.org/posts/2020/07/what-do-modern-b2b-payment-solutions-look-lik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95646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1" y="305337"/>
            <a:ext cx="4448270" cy="1744421"/>
          </a:xfrm>
        </p:spPr>
        <p:txBody>
          <a:bodyPr anchor="b">
            <a:normAutofit/>
          </a:bodyPr>
          <a:lstStyle/>
          <a:p>
            <a:r>
              <a:rPr lang="en-US"/>
              <a:t>HOW TO RECEIVE PAYMENT</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idx="1"/>
          </p:nvPr>
        </p:nvSpPr>
        <p:spPr>
          <a:xfrm>
            <a:off x="928801" y="2272009"/>
            <a:ext cx="3851922" cy="823912"/>
          </a:xfrm>
        </p:spPr>
        <p:txBody>
          <a:bodyPr>
            <a:normAutofit fontScale="92500"/>
          </a:bodyPr>
          <a:lstStyle/>
          <a:p>
            <a:r>
              <a:rPr lang="en-US"/>
              <a:t>Render Services as stated in the Contract’s Scope of Work </a:t>
            </a:r>
          </a:p>
        </p:txBody>
      </p:sp>
      <p:pic>
        <p:nvPicPr>
          <p:cNvPr id="13" name="Picture Placeholder 12" descr="Businessmen shaking hands">
            <a:extLst>
              <a:ext uri="{FF2B5EF4-FFF2-40B4-BE49-F238E27FC236}">
                <a16:creationId xmlns:a16="http://schemas.microsoft.com/office/drawing/2014/main" id="{594ACC6B-B2AA-4E37-97D4-0F8CC4C84626}"/>
              </a:ext>
            </a:extLst>
          </p:cNvPr>
          <p:cNvPicPr>
            <a:picLocks noGrp="1" noChangeAspect="1"/>
          </p:cNvPicPr>
          <p:nvPr>
            <p:ph sz="half" idx="2"/>
          </p:nvPr>
        </p:nvPicPr>
        <p:blipFill>
          <a:blip r:embed="rId2"/>
          <a:srcRect/>
          <a:stretch/>
        </p:blipFill>
        <p:spPr>
          <a:xfrm>
            <a:off x="1343859" y="3429000"/>
            <a:ext cx="3021805" cy="2014537"/>
          </a:xfrm>
          <a:noFill/>
        </p:spPr>
      </p:pic>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3"/>
          </p:nvPr>
        </p:nvSpPr>
        <p:spPr>
          <a:xfrm>
            <a:off x="5993035" y="406232"/>
            <a:ext cx="5057418" cy="431101"/>
          </a:xfrm>
        </p:spPr>
        <p:txBody>
          <a:bodyPr>
            <a:normAutofit lnSpcReduction="10000"/>
          </a:bodyPr>
          <a:lstStyle/>
          <a:p>
            <a:r>
              <a:rPr lang="en-US"/>
              <a:t>Submit Invoice for Services Rendered</a:t>
            </a:r>
          </a:p>
        </p:txBody>
      </p:sp>
      <p:sp>
        <p:nvSpPr>
          <p:cNvPr id="25" name="Content Placeholder 24">
            <a:extLst>
              <a:ext uri="{FF2B5EF4-FFF2-40B4-BE49-F238E27FC236}">
                <a16:creationId xmlns:a16="http://schemas.microsoft.com/office/drawing/2014/main" id="{8F0E73D3-73FB-05EE-9B88-B7F1AE4EAB91}"/>
              </a:ext>
            </a:extLst>
          </p:cNvPr>
          <p:cNvSpPr>
            <a:spLocks noGrp="1"/>
          </p:cNvSpPr>
          <p:nvPr>
            <p:ph sz="quarter" idx="4"/>
          </p:nvPr>
        </p:nvSpPr>
        <p:spPr>
          <a:xfrm>
            <a:off x="5993035" y="837333"/>
            <a:ext cx="5090548" cy="4563342"/>
          </a:xfrm>
        </p:spPr>
        <p:txBody>
          <a:bodyPr>
            <a:normAutofit fontScale="92500" lnSpcReduction="20000"/>
          </a:bodyPr>
          <a:lstStyle/>
          <a:p>
            <a:pPr marL="0" indent="0">
              <a:buNone/>
            </a:pPr>
            <a:endParaRPr lang="en-US" sz="1700" b="1" u="sng"/>
          </a:p>
          <a:p>
            <a:pPr marL="0" indent="0">
              <a:buNone/>
            </a:pPr>
            <a:r>
              <a:rPr lang="en-US" sz="1700" b="1" u="sng"/>
              <a:t>7.20 Invoices; Payments</a:t>
            </a:r>
          </a:p>
          <a:p>
            <a:r>
              <a:rPr lang="en-US"/>
              <a:t>Invoices shall be directed to HCDE’s Accounts Payable Department. </a:t>
            </a:r>
          </a:p>
          <a:p>
            <a:r>
              <a:rPr lang="en-US"/>
              <a:t>All invoices shall be itemized to include the type of good(s) and/or service(s) rendered. Vendor shall submit invoices within a timely manner during HCDE’s fiscal year in which the good(s) and/or services are purchased. </a:t>
            </a:r>
          </a:p>
          <a:p>
            <a:r>
              <a:rPr lang="en-US"/>
              <a:t>In accordance with Texas Government Code § 2251.021, payments are due to Vendor within forty-five (45) days after the later of the following:(1) the date HCDE receives the goods under the Agreement; (2) the date the performance of the service under the Agreement is completed; or (3) the date HCDE receives an invoice for the goods or service. </a:t>
            </a:r>
          </a:p>
          <a:p>
            <a:r>
              <a:rPr lang="en-US"/>
              <a:t>Vendor agrees to pay any subcontractors, if any, the appropriate share of the payment received from HCDE not later than the tenth (10th) day after the date Vendor receives the payment from HCDE. The exceptions to payments made by HCDE and/or Vendor listed in Texas Government Code § 2251.002 shall apply to this Agreement.</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nchor="ctr">
            <a:normAutofit/>
          </a:bodyPr>
          <a:lstStyle/>
          <a:p>
            <a:pPr>
              <a:spcAft>
                <a:spcPts val="600"/>
              </a:spcAft>
            </a:pPr>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nchor="ctr">
            <a:normAutofit/>
          </a:bodyPr>
          <a:lstStyle/>
          <a:p>
            <a:pPr>
              <a:spcAft>
                <a:spcPts val="600"/>
              </a:spcAft>
            </a:pPr>
            <a:fld id="{95CBEC59-7FF9-4688-98DF-89832A0C9025}" type="slidenum">
              <a:rPr lang="en-US" smtClean="0"/>
              <a:pPr>
                <a:spcAft>
                  <a:spcPts val="600"/>
                </a:spcAft>
              </a:pPr>
              <a:t>21</a:t>
            </a:fld>
            <a:endParaRPr lang="en-US"/>
          </a:p>
        </p:txBody>
      </p:sp>
      <p:sp>
        <p:nvSpPr>
          <p:cNvPr id="26" name="Text Placeholder 25">
            <a:extLst>
              <a:ext uri="{FF2B5EF4-FFF2-40B4-BE49-F238E27FC236}">
                <a16:creationId xmlns:a16="http://schemas.microsoft.com/office/drawing/2014/main" id="{70988EB3-F292-8AFB-545D-D93B340D4C5C}"/>
              </a:ext>
            </a:extLst>
          </p:cNvPr>
          <p:cNvSpPr>
            <a:spLocks noGrp="1"/>
          </p:cNvSpPr>
          <p:nvPr>
            <p:ph type="body" sz="quarter" idx="14"/>
          </p:nvPr>
        </p:nvSpPr>
        <p:spPr/>
        <p:txBody>
          <a:bodyPr/>
          <a:lstStyle/>
          <a:p>
            <a:r>
              <a:rPr lang="en-US"/>
              <a:t>2023</a:t>
            </a:r>
          </a:p>
        </p:txBody>
      </p:sp>
    </p:spTree>
    <p:extLst>
      <p:ext uri="{BB962C8B-B14F-4D97-AF65-F5344CB8AC3E}">
        <p14:creationId xmlns:p14="http://schemas.microsoft.com/office/powerpoint/2010/main" val="4009064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65AD-162D-9C56-A5AA-EE143E9EA9F7}"/>
              </a:ext>
            </a:extLst>
          </p:cNvPr>
          <p:cNvSpPr>
            <a:spLocks noGrp="1"/>
          </p:cNvSpPr>
          <p:nvPr>
            <p:ph type="title"/>
          </p:nvPr>
        </p:nvSpPr>
        <p:spPr/>
        <p:txBody>
          <a:bodyPr/>
          <a:lstStyle/>
          <a:p>
            <a:r>
              <a:rPr lang="en-US" dirty="0"/>
              <a:t>Texas ISDs, Charter Schools and other Governmental Entities</a:t>
            </a:r>
          </a:p>
        </p:txBody>
      </p:sp>
      <p:sp>
        <p:nvSpPr>
          <p:cNvPr id="3" name="Text Placeholder 2">
            <a:extLst>
              <a:ext uri="{FF2B5EF4-FFF2-40B4-BE49-F238E27FC236}">
                <a16:creationId xmlns:a16="http://schemas.microsoft.com/office/drawing/2014/main" id="{ED42FD6A-87F5-FECF-22FC-86AF86B4CAB2}"/>
              </a:ext>
            </a:extLst>
          </p:cNvPr>
          <p:cNvSpPr>
            <a:spLocks noGrp="1"/>
          </p:cNvSpPr>
          <p:nvPr>
            <p:ph type="body" idx="1"/>
          </p:nvPr>
        </p:nvSpPr>
        <p:spPr/>
        <p:txBody>
          <a:bodyPr/>
          <a:lstStyle/>
          <a:p>
            <a:r>
              <a:rPr lang="en-US" dirty="0"/>
              <a:t>Texas Government Code 791</a:t>
            </a:r>
          </a:p>
        </p:txBody>
      </p:sp>
      <p:sp>
        <p:nvSpPr>
          <p:cNvPr id="4" name="Content Placeholder 3">
            <a:extLst>
              <a:ext uri="{FF2B5EF4-FFF2-40B4-BE49-F238E27FC236}">
                <a16:creationId xmlns:a16="http://schemas.microsoft.com/office/drawing/2014/main" id="{5886BD39-B41B-0050-E390-9136C933AAF5}"/>
              </a:ext>
            </a:extLst>
          </p:cNvPr>
          <p:cNvSpPr>
            <a:spLocks noGrp="1"/>
          </p:cNvSpPr>
          <p:nvPr>
            <p:ph sz="half" idx="2"/>
          </p:nvPr>
        </p:nvSpPr>
        <p:spPr/>
        <p:txBody>
          <a:bodyPr/>
          <a:lstStyle/>
          <a:p>
            <a:r>
              <a:rPr lang="en-US" sz="1800" b="0" i="0" u="none" strike="noStrike" baseline="0" dirty="0">
                <a:solidFill>
                  <a:srgbClr val="000000"/>
                </a:solidFill>
                <a:latin typeface="Times New Roman" panose="02020603050405020304" pitchFamily="18" charset="0"/>
              </a:rPr>
              <a:t>Pursuant to applicable law, including the Interlocal Cooperation Act Chapter 791 of the Texas Government Code), HCDE may permit other governmental entities to “piggy-back” onto an existing contract between HCDE and Vendor entered into as a result of this RFP. </a:t>
            </a:r>
            <a:endParaRPr lang="en-US" dirty="0"/>
          </a:p>
        </p:txBody>
      </p:sp>
      <p:sp>
        <p:nvSpPr>
          <p:cNvPr id="5" name="Text Placeholder 4">
            <a:extLst>
              <a:ext uri="{FF2B5EF4-FFF2-40B4-BE49-F238E27FC236}">
                <a16:creationId xmlns:a16="http://schemas.microsoft.com/office/drawing/2014/main" id="{684225E0-FD62-CC26-5DF5-45CDE5288FA9}"/>
              </a:ext>
            </a:extLst>
          </p:cNvPr>
          <p:cNvSpPr>
            <a:spLocks noGrp="1"/>
          </p:cNvSpPr>
          <p:nvPr>
            <p:ph type="body" sz="quarter" idx="3"/>
          </p:nvPr>
        </p:nvSpPr>
        <p:spPr/>
        <p:txBody>
          <a:bodyPr/>
          <a:lstStyle/>
          <a:p>
            <a:pPr algn="r"/>
            <a:r>
              <a:rPr lang="en-US" dirty="0"/>
              <a:t>Saves time! Saves money!</a:t>
            </a:r>
          </a:p>
        </p:txBody>
      </p:sp>
      <p:sp>
        <p:nvSpPr>
          <p:cNvPr id="6" name="Content Placeholder 5">
            <a:extLst>
              <a:ext uri="{FF2B5EF4-FFF2-40B4-BE49-F238E27FC236}">
                <a16:creationId xmlns:a16="http://schemas.microsoft.com/office/drawing/2014/main" id="{DEA6D415-145D-E588-DCDF-AF3AC426A301}"/>
              </a:ext>
            </a:extLst>
          </p:cNvPr>
          <p:cNvSpPr>
            <a:spLocks noGrp="1"/>
          </p:cNvSpPr>
          <p:nvPr>
            <p:ph sz="quarter" idx="4"/>
          </p:nvPr>
        </p:nvSpPr>
        <p:spPr/>
        <p:txBody>
          <a:bodyPr/>
          <a:lstStyle/>
          <a:p>
            <a:r>
              <a:rPr lang="en-US" sz="1800" b="0" i="0" u="none" strike="noStrike" baseline="0" dirty="0">
                <a:solidFill>
                  <a:srgbClr val="000000"/>
                </a:solidFill>
                <a:latin typeface="Times New Roman" panose="02020603050405020304" pitchFamily="18" charset="0"/>
              </a:rPr>
              <a:t>If another governmental entity chooses to utilize a contract established by this procurement solicitation and subsequent Agreement, contracts will be awarded individually by those governmental entities, and goods/services would be provided under the same contract pricing and purchasing terms established by this procurement solicitation. </a:t>
            </a:r>
            <a:endParaRPr lang="en-US" dirty="0"/>
          </a:p>
        </p:txBody>
      </p:sp>
      <p:sp>
        <p:nvSpPr>
          <p:cNvPr id="7" name="Footer Placeholder 6">
            <a:extLst>
              <a:ext uri="{FF2B5EF4-FFF2-40B4-BE49-F238E27FC236}">
                <a16:creationId xmlns:a16="http://schemas.microsoft.com/office/drawing/2014/main" id="{7BC3D2C4-8A74-090B-4673-1DA45F3CC44F}"/>
              </a:ext>
            </a:extLst>
          </p:cNvPr>
          <p:cNvSpPr>
            <a:spLocks noGrp="1"/>
          </p:cNvSpPr>
          <p:nvPr>
            <p:ph type="ftr" sz="quarter" idx="11"/>
          </p:nvPr>
        </p:nvSpPr>
        <p:spPr/>
        <p:txBody>
          <a:bodyPr/>
          <a:lstStyle/>
          <a:p>
            <a:r>
              <a:rPr lang="en-US" dirty="0"/>
              <a:t>How to do Business with HCDE</a:t>
            </a:r>
          </a:p>
        </p:txBody>
      </p:sp>
      <p:sp>
        <p:nvSpPr>
          <p:cNvPr id="8" name="Slide Number Placeholder 7">
            <a:extLst>
              <a:ext uri="{FF2B5EF4-FFF2-40B4-BE49-F238E27FC236}">
                <a16:creationId xmlns:a16="http://schemas.microsoft.com/office/drawing/2014/main" id="{7C0858C6-4D6A-D854-04CF-68C6912B0963}"/>
              </a:ext>
            </a:extLst>
          </p:cNvPr>
          <p:cNvSpPr>
            <a:spLocks noGrp="1"/>
          </p:cNvSpPr>
          <p:nvPr>
            <p:ph type="sldNum" sz="quarter" idx="12"/>
          </p:nvPr>
        </p:nvSpPr>
        <p:spPr/>
        <p:txBody>
          <a:bodyPr/>
          <a:lstStyle/>
          <a:p>
            <a:fld id="{95CBEC59-7FF9-4688-98DF-89832A0C9025}" type="slidenum">
              <a:rPr lang="en-US" smtClean="0"/>
              <a:t>22</a:t>
            </a:fld>
            <a:endParaRPr lang="en-US"/>
          </a:p>
        </p:txBody>
      </p:sp>
      <p:sp>
        <p:nvSpPr>
          <p:cNvPr id="9" name="Text Placeholder 8">
            <a:extLst>
              <a:ext uri="{FF2B5EF4-FFF2-40B4-BE49-F238E27FC236}">
                <a16:creationId xmlns:a16="http://schemas.microsoft.com/office/drawing/2014/main" id="{5F4B6AA9-57CE-E148-6577-837A6CFEEC0D}"/>
              </a:ext>
            </a:extLst>
          </p:cNvPr>
          <p:cNvSpPr>
            <a:spLocks noGrp="1"/>
          </p:cNvSpPr>
          <p:nvPr>
            <p:ph type="body" sz="quarter" idx="14"/>
          </p:nvPr>
        </p:nvSpPr>
        <p:spPr/>
        <p:txBody>
          <a:bodyPr/>
          <a:lstStyle/>
          <a:p>
            <a:r>
              <a:rPr lang="en-US" dirty="0"/>
              <a:t>2023</a:t>
            </a:r>
          </a:p>
        </p:txBody>
      </p:sp>
    </p:spTree>
    <p:extLst>
      <p:ext uri="{BB962C8B-B14F-4D97-AF65-F5344CB8AC3E}">
        <p14:creationId xmlns:p14="http://schemas.microsoft.com/office/powerpoint/2010/main" val="4082215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a:t>QUESTIONS?</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3"/>
          </p:nvPr>
        </p:nvSpPr>
        <p:spPr/>
        <p:txBody>
          <a:bodyPr>
            <a:normAutofit lnSpcReduction="10000"/>
          </a:bodyPr>
          <a:lstStyle/>
          <a:p>
            <a:r>
              <a:rPr lang="en-US"/>
              <a:t>2023</a:t>
            </a:r>
          </a:p>
        </p:txBody>
      </p:sp>
      <p:pic>
        <p:nvPicPr>
          <p:cNvPr id="4" name="Picture 3" descr="Company name&#10;&#10;Description automatically generated with medium confidence">
            <a:extLst>
              <a:ext uri="{FF2B5EF4-FFF2-40B4-BE49-F238E27FC236}">
                <a16:creationId xmlns:a16="http://schemas.microsoft.com/office/drawing/2014/main" id="{78FF3020-D808-673F-6DC9-E76C0B49E8B3}"/>
              </a:ext>
            </a:extLst>
          </p:cNvPr>
          <p:cNvPicPr>
            <a:picLocks noChangeAspect="1"/>
          </p:cNvPicPr>
          <p:nvPr/>
        </p:nvPicPr>
        <p:blipFill>
          <a:blip r:embed="rId2"/>
          <a:stretch>
            <a:fillRect/>
          </a:stretch>
        </p:blipFill>
        <p:spPr>
          <a:xfrm>
            <a:off x="9448800" y="5531895"/>
            <a:ext cx="2743200" cy="1326105"/>
          </a:xfrm>
          <a:prstGeom prst="rect">
            <a:avLst/>
          </a:prstGeom>
        </p:spPr>
      </p:pic>
    </p:spTree>
    <p:extLst>
      <p:ext uri="{BB962C8B-B14F-4D97-AF65-F5344CB8AC3E}">
        <p14:creationId xmlns:p14="http://schemas.microsoft.com/office/powerpoint/2010/main" val="363015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54DB-097C-E450-283C-E8B590F2AA2D}"/>
              </a:ext>
            </a:extLst>
          </p:cNvPr>
          <p:cNvSpPr>
            <a:spLocks noGrp="1"/>
          </p:cNvSpPr>
          <p:nvPr>
            <p:ph type="title"/>
          </p:nvPr>
        </p:nvSpPr>
        <p:spPr/>
        <p:txBody>
          <a:bodyPr/>
          <a:lstStyle/>
          <a:p>
            <a:r>
              <a:rPr lang="en-US"/>
              <a:t>How did we do?</a:t>
            </a:r>
          </a:p>
        </p:txBody>
      </p:sp>
      <p:sp>
        <p:nvSpPr>
          <p:cNvPr id="3" name="Footer Placeholder 2">
            <a:extLst>
              <a:ext uri="{FF2B5EF4-FFF2-40B4-BE49-F238E27FC236}">
                <a16:creationId xmlns:a16="http://schemas.microsoft.com/office/drawing/2014/main" id="{230A17F4-1E7A-3D01-48E2-80449158F9D7}"/>
              </a:ext>
            </a:extLst>
          </p:cNvPr>
          <p:cNvSpPr>
            <a:spLocks noGrp="1"/>
          </p:cNvSpPr>
          <p:nvPr>
            <p:ph type="ftr" sz="quarter" idx="11"/>
          </p:nvPr>
        </p:nvSpPr>
        <p:spPr/>
        <p:txBody>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7DB7C239-B335-067A-2097-6648397D0E44}"/>
              </a:ext>
            </a:extLst>
          </p:cNvPr>
          <p:cNvSpPr>
            <a:spLocks noGrp="1"/>
          </p:cNvSpPr>
          <p:nvPr>
            <p:ph type="sldNum" sz="quarter" idx="12"/>
          </p:nvPr>
        </p:nvSpPr>
        <p:spPr/>
        <p:txBody>
          <a:bodyPr/>
          <a:lstStyle/>
          <a:p>
            <a:fld id="{95CBEC59-7FF9-4688-98DF-89832A0C9025}" type="slidenum">
              <a:rPr lang="en-US" smtClean="0"/>
              <a:t>24</a:t>
            </a:fld>
            <a:endParaRPr lang="en-US"/>
          </a:p>
        </p:txBody>
      </p:sp>
      <p:sp>
        <p:nvSpPr>
          <p:cNvPr id="5" name="Text Placeholder 4">
            <a:extLst>
              <a:ext uri="{FF2B5EF4-FFF2-40B4-BE49-F238E27FC236}">
                <a16:creationId xmlns:a16="http://schemas.microsoft.com/office/drawing/2014/main" id="{C1A1A181-3B1D-E81E-ACEB-40C8190408F7}"/>
              </a:ext>
            </a:extLst>
          </p:cNvPr>
          <p:cNvSpPr>
            <a:spLocks noGrp="1"/>
          </p:cNvSpPr>
          <p:nvPr>
            <p:ph type="body" sz="quarter" idx="14"/>
          </p:nvPr>
        </p:nvSpPr>
        <p:spPr/>
        <p:txBody>
          <a:bodyPr/>
          <a:lstStyle/>
          <a:p>
            <a:r>
              <a:rPr lang="en-US"/>
              <a:t>2023</a:t>
            </a:r>
          </a:p>
        </p:txBody>
      </p:sp>
      <p:sp>
        <p:nvSpPr>
          <p:cNvPr id="10" name="Rectangle 9">
            <a:extLst>
              <a:ext uri="{FF2B5EF4-FFF2-40B4-BE49-F238E27FC236}">
                <a16:creationId xmlns:a16="http://schemas.microsoft.com/office/drawing/2014/main" id="{E07518FB-D0B5-F638-B0AC-93915CC93674}"/>
              </a:ext>
            </a:extLst>
          </p:cNvPr>
          <p:cNvSpPr/>
          <p:nvPr/>
        </p:nvSpPr>
        <p:spPr>
          <a:xfrm>
            <a:off x="5107669" y="2708718"/>
            <a:ext cx="5523435" cy="923330"/>
          </a:xfrm>
          <a:prstGeom prst="rect">
            <a:avLst/>
          </a:prstGeom>
          <a:noFill/>
        </p:spPr>
        <p:txBody>
          <a:bodyPr wrap="none" lIns="91440" tIns="45720" rIns="91440" bIns="45720">
            <a:spAutoFit/>
          </a:bodyPr>
          <a:lstStyle/>
          <a:p>
            <a:pPr algn="ctr"/>
            <a:r>
              <a:rPr lang="en-US" sz="5400" b="1" cap="none" spc="0">
                <a:ln w="0"/>
                <a:effectLst>
                  <a:outerShdw blurRad="38100" dist="19050" dir="2700000" algn="tl" rotWithShape="0">
                    <a:schemeClr val="dk1">
                      <a:alpha val="40000"/>
                    </a:schemeClr>
                  </a:outerShdw>
                </a:effectLst>
                <a:hlinkClick r:id="rId2">
                  <a:extLst>
                    <a:ext uri="{A12FA001-AC4F-418D-AE19-62706E023703}">
                      <ahyp:hlinkClr xmlns:ahyp="http://schemas.microsoft.com/office/drawing/2018/hyperlinkcolor" val="tx"/>
                    </a:ext>
                  </a:extLst>
                </a:hlinkClick>
              </a:rPr>
              <a:t>Satisfaction Survey</a:t>
            </a:r>
            <a:endParaRPr lang="en-US" sz="5400" b="1" cap="none" spc="0">
              <a:ln w="0"/>
              <a:effectLst>
                <a:outerShdw blurRad="38100" dist="19050" dir="2700000" algn="tl" rotWithShape="0">
                  <a:schemeClr val="dk1">
                    <a:alpha val="40000"/>
                  </a:schemeClr>
                </a:outerShdw>
              </a:effectLst>
            </a:endParaRPr>
          </a:p>
        </p:txBody>
      </p:sp>
      <p:pic>
        <p:nvPicPr>
          <p:cNvPr id="11" name="Picture 10">
            <a:extLst>
              <a:ext uri="{FF2B5EF4-FFF2-40B4-BE49-F238E27FC236}">
                <a16:creationId xmlns:a16="http://schemas.microsoft.com/office/drawing/2014/main" id="{66F76530-AB5A-F59A-6AB1-3E2E36FC3178}"/>
              </a:ext>
            </a:extLst>
          </p:cNvPr>
          <p:cNvPicPr>
            <a:picLocks noChangeAspect="1"/>
          </p:cNvPicPr>
          <p:nvPr/>
        </p:nvPicPr>
        <p:blipFill>
          <a:blip r:embed="rId3"/>
          <a:stretch>
            <a:fillRect/>
          </a:stretch>
        </p:blipFill>
        <p:spPr>
          <a:xfrm>
            <a:off x="1903557" y="2164484"/>
            <a:ext cx="2381250" cy="2381250"/>
          </a:xfrm>
          <a:prstGeom prst="rect">
            <a:avLst/>
          </a:prstGeom>
        </p:spPr>
      </p:pic>
    </p:spTree>
    <p:extLst>
      <p:ext uri="{BB962C8B-B14F-4D97-AF65-F5344CB8AC3E}">
        <p14:creationId xmlns:p14="http://schemas.microsoft.com/office/powerpoint/2010/main" val="217084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a:t>THANK YOU!</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a:off x="9342783" y="1006893"/>
            <a:ext cx="1533765" cy="601840"/>
          </a:xfrm>
        </p:spPr>
        <p:txBody>
          <a:bodyPr>
            <a:normAutofit/>
          </a:bodyPr>
          <a:lstStyle/>
          <a:p>
            <a:r>
              <a:rPr lang="en-US"/>
              <a:t>2023</a:t>
            </a:r>
          </a:p>
        </p:txBody>
      </p:sp>
      <p:pic>
        <p:nvPicPr>
          <p:cNvPr id="4" name="Picture 3" descr="Company name&#10;&#10;Description automatically generated with medium confidence">
            <a:extLst>
              <a:ext uri="{FF2B5EF4-FFF2-40B4-BE49-F238E27FC236}">
                <a16:creationId xmlns:a16="http://schemas.microsoft.com/office/drawing/2014/main" id="{78FF3020-D808-673F-6DC9-E76C0B49E8B3}"/>
              </a:ext>
            </a:extLst>
          </p:cNvPr>
          <p:cNvPicPr>
            <a:picLocks noChangeAspect="1"/>
          </p:cNvPicPr>
          <p:nvPr/>
        </p:nvPicPr>
        <p:blipFill>
          <a:blip r:embed="rId2"/>
          <a:stretch>
            <a:fillRect/>
          </a:stretch>
        </p:blipFill>
        <p:spPr>
          <a:xfrm>
            <a:off x="9448800" y="5531895"/>
            <a:ext cx="2743200" cy="1326105"/>
          </a:xfrm>
          <a:prstGeom prst="rect">
            <a:avLst/>
          </a:prstGeom>
        </p:spPr>
      </p:pic>
    </p:spTree>
    <p:extLst>
      <p:ext uri="{BB962C8B-B14F-4D97-AF65-F5344CB8AC3E}">
        <p14:creationId xmlns:p14="http://schemas.microsoft.com/office/powerpoint/2010/main" val="170110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470055"/>
            <a:ext cx="10515600" cy="1325563"/>
          </a:xfrm>
        </p:spPr>
        <p:txBody>
          <a:bodyPr anchor="ctr">
            <a:normAutofit/>
          </a:bodyPr>
          <a:lstStyle/>
          <a:p>
            <a:r>
              <a:rPr lang="en-US"/>
              <a:t>EXECUTIVE LEADERSHIP</a:t>
            </a:r>
          </a:p>
        </p:txBody>
      </p:sp>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3</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5DA3C4D9-6A7C-507E-402C-5F765AC85D64}"/>
              </a:ext>
            </a:extLst>
          </p:cNvPr>
          <p:cNvPicPr>
            <a:picLocks noChangeAspect="1"/>
          </p:cNvPicPr>
          <p:nvPr/>
        </p:nvPicPr>
        <p:blipFill rotWithShape="1">
          <a:blip r:embed="rId2"/>
          <a:srcRect t="9707" r="-4" b="9235"/>
          <a:stretch/>
        </p:blipFill>
        <p:spPr>
          <a:xfrm>
            <a:off x="928800" y="3431112"/>
            <a:ext cx="5157787" cy="2017154"/>
          </a:xfrm>
          <a:prstGeom prst="rect">
            <a:avLst/>
          </a:prstGeom>
          <a:noFill/>
        </p:spPr>
      </p:pic>
      <p:pic>
        <p:nvPicPr>
          <p:cNvPr id="6" name="Picture 5" descr="A group of people posing for a photo&#10;&#10;Description automatically generated">
            <a:extLst>
              <a:ext uri="{FF2B5EF4-FFF2-40B4-BE49-F238E27FC236}">
                <a16:creationId xmlns:a16="http://schemas.microsoft.com/office/drawing/2014/main" id="{CBC03838-2C95-A19A-DB46-3C1444494BF7}"/>
              </a:ext>
            </a:extLst>
          </p:cNvPr>
          <p:cNvPicPr>
            <a:picLocks noChangeAspect="1"/>
          </p:cNvPicPr>
          <p:nvPr/>
        </p:nvPicPr>
        <p:blipFill rotWithShape="1">
          <a:blip r:embed="rId3"/>
          <a:srcRect b="23310"/>
          <a:stretch/>
        </p:blipFill>
        <p:spPr>
          <a:xfrm>
            <a:off x="6224784" y="2516716"/>
            <a:ext cx="5183188" cy="2931545"/>
          </a:xfrm>
          <a:prstGeom prst="rect">
            <a:avLst/>
          </a:prstGeom>
          <a:noFill/>
        </p:spPr>
      </p:pic>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a:xfrm>
            <a:off x="11083583" y="837333"/>
            <a:ext cx="610772" cy="328893"/>
          </a:xfrm>
        </p:spPr>
        <p:txBody>
          <a:bodyPr>
            <a:normAutofit/>
          </a:bodyPr>
          <a:lstStyle/>
          <a:p>
            <a:r>
              <a:rPr lang="en-US"/>
              <a:t>2023</a:t>
            </a:r>
          </a:p>
        </p:txBody>
      </p:sp>
    </p:spTree>
    <p:extLst>
      <p:ext uri="{BB962C8B-B14F-4D97-AF65-F5344CB8AC3E}">
        <p14:creationId xmlns:p14="http://schemas.microsoft.com/office/powerpoint/2010/main" val="332433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1325563"/>
          </a:xfrm>
        </p:spPr>
        <p:txBody>
          <a:bodyPr anchor="ctr">
            <a:normAutofit/>
          </a:bodyPr>
          <a:lstStyle/>
          <a:p>
            <a:r>
              <a:rPr lang="en-US"/>
              <a:t>ADULT EDUCATION</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4</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82430" y="2083727"/>
            <a:ext cx="5157787" cy="1345273"/>
          </a:xfrm>
        </p:spPr>
        <p:txBody>
          <a:bodyPr anchor="b">
            <a:normAutofit fontScale="92500" lnSpcReduction="10000"/>
          </a:bodyPr>
          <a:lstStyle/>
          <a:p>
            <a:pPr algn="l"/>
            <a:r>
              <a:rPr lang="en-US" sz="1700" b="1" i="0">
                <a:solidFill>
                  <a:srgbClr val="333333"/>
                </a:solidFill>
                <a:effectLst/>
                <a:latin typeface="Open Sans" panose="020B0606030504020204" pitchFamily="34" charset="0"/>
              </a:rPr>
              <a:t>Adult Education</a:t>
            </a:r>
            <a:r>
              <a:rPr lang="en-US" sz="1700" b="0" i="0">
                <a:solidFill>
                  <a:srgbClr val="333333"/>
                </a:solidFill>
                <a:effectLst/>
                <a:latin typeface="Open Sans" panose="020B0606030504020204" pitchFamily="34" charset="0"/>
              </a:rPr>
              <a:t> is a state- and federally-funded literacy program that consists of English Language, math, reading, writing and workforce training to help students acquire the skills needed to earn a high school equivalency diploma, enter college or to succeed in careers.</a:t>
            </a:r>
          </a:p>
          <a:p>
            <a:endParaRPr lang="en-US" sz="120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sp>
        <p:nvSpPr>
          <p:cNvPr id="11" name="TextBox 10">
            <a:extLst>
              <a:ext uri="{FF2B5EF4-FFF2-40B4-BE49-F238E27FC236}">
                <a16:creationId xmlns:a16="http://schemas.microsoft.com/office/drawing/2014/main" id="{4CCA508F-E3F8-7753-F190-5FFABAF98E24}"/>
              </a:ext>
            </a:extLst>
          </p:cNvPr>
          <p:cNvSpPr txBox="1"/>
          <p:nvPr/>
        </p:nvSpPr>
        <p:spPr>
          <a:xfrm>
            <a:off x="7065902" y="1132836"/>
            <a:ext cx="3390064" cy="3970318"/>
          </a:xfrm>
          <a:prstGeom prst="rect">
            <a:avLst/>
          </a:prstGeom>
          <a:noFill/>
        </p:spPr>
        <p:txBody>
          <a:bodyPr wrap="square">
            <a:spAutoFit/>
          </a:bodyPr>
          <a:lstStyle/>
          <a:p>
            <a:pPr algn="l"/>
            <a:r>
              <a:rPr lang="en-US" sz="1200" b="1" i="0">
                <a:solidFill>
                  <a:srgbClr val="333333"/>
                </a:solidFill>
                <a:effectLst/>
                <a:latin typeface="Open Sans" panose="020B0606030504020204" pitchFamily="34" charset="0"/>
              </a:rPr>
              <a:t>Basic Literacy</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English Literacy</a:t>
            </a:r>
          </a:p>
          <a:p>
            <a:pPr algn="l">
              <a:buFont typeface="Arial" panose="020B0604020202020204" pitchFamily="34" charset="0"/>
              <a:buChar char="•"/>
            </a:pPr>
            <a:r>
              <a:rPr lang="en-US" sz="1200" b="0" i="0">
                <a:solidFill>
                  <a:srgbClr val="333333"/>
                </a:solidFill>
                <a:effectLst/>
                <a:latin typeface="Open Sans" panose="020B0606030504020204" pitchFamily="34" charset="0"/>
              </a:rPr>
              <a:t>High School Equivalency</a:t>
            </a:r>
          </a:p>
          <a:p>
            <a:pPr algn="l">
              <a:buFont typeface="Arial" panose="020B0604020202020204" pitchFamily="34" charset="0"/>
              <a:buChar char="•"/>
            </a:pPr>
            <a:r>
              <a:rPr lang="en-US" sz="1200" b="0" i="0">
                <a:solidFill>
                  <a:srgbClr val="333333"/>
                </a:solidFill>
                <a:effectLst/>
                <a:latin typeface="Open Sans" panose="020B0606030504020204" pitchFamily="34" charset="0"/>
              </a:rPr>
              <a:t>Citizenship</a:t>
            </a:r>
          </a:p>
          <a:p>
            <a:pPr algn="l">
              <a:buFont typeface="Arial" panose="020B0604020202020204" pitchFamily="34" charset="0"/>
              <a:buChar char="•"/>
            </a:pPr>
            <a:r>
              <a:rPr lang="en-US" sz="1200" b="0" i="0">
                <a:solidFill>
                  <a:srgbClr val="333333"/>
                </a:solidFill>
                <a:effectLst/>
                <a:latin typeface="Open Sans" panose="020B0606030504020204" pitchFamily="34" charset="0"/>
              </a:rPr>
              <a:t>Distance Learning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Leadership </a:t>
            </a:r>
          </a:p>
          <a:p>
            <a:pPr algn="l"/>
            <a:r>
              <a:rPr lang="en-US" sz="1200" b="1" i="0">
                <a:solidFill>
                  <a:srgbClr val="333333"/>
                </a:solidFill>
                <a:effectLst/>
                <a:latin typeface="Open Sans" panose="020B0606030504020204" pitchFamily="34" charset="0"/>
              </a:rPr>
              <a:t>Workforce Certification Training</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Phlebotomy</a:t>
            </a:r>
          </a:p>
          <a:p>
            <a:pPr algn="l">
              <a:buFont typeface="Arial" panose="020B0604020202020204" pitchFamily="34" charset="0"/>
              <a:buChar char="•"/>
            </a:pPr>
            <a:r>
              <a:rPr lang="en-US" sz="1200" b="0" i="0">
                <a:solidFill>
                  <a:srgbClr val="333333"/>
                </a:solidFill>
                <a:effectLst/>
                <a:latin typeface="Open Sans" panose="020B0606030504020204" pitchFamily="34" charset="0"/>
              </a:rPr>
              <a:t>Medical Assistant Prep</a:t>
            </a:r>
          </a:p>
          <a:p>
            <a:pPr algn="l">
              <a:buFont typeface="Arial" panose="020B0604020202020204" pitchFamily="34" charset="0"/>
              <a:buChar char="•"/>
            </a:pPr>
            <a:r>
              <a:rPr lang="en-US" sz="1200" b="0" i="0">
                <a:solidFill>
                  <a:srgbClr val="333333"/>
                </a:solidFill>
                <a:effectLst/>
                <a:latin typeface="Open Sans" panose="020B0606030504020204" pitchFamily="34" charset="0"/>
              </a:rPr>
              <a:t>Certified Nursing Assistant</a:t>
            </a:r>
          </a:p>
          <a:p>
            <a:pPr algn="l">
              <a:buFont typeface="Arial" panose="020B0604020202020204" pitchFamily="34" charset="0"/>
              <a:buChar char="•"/>
            </a:pPr>
            <a:r>
              <a:rPr lang="en-US" sz="1200" b="0" i="0">
                <a:solidFill>
                  <a:srgbClr val="333333"/>
                </a:solidFill>
                <a:effectLst/>
                <a:latin typeface="Open Sans" panose="020B0606030504020204" pitchFamily="34" charset="0"/>
              </a:rPr>
              <a:t>Customer Service Marketing Representative</a:t>
            </a:r>
          </a:p>
          <a:p>
            <a:pPr algn="l">
              <a:buFont typeface="Arial" panose="020B0604020202020204" pitchFamily="34" charset="0"/>
              <a:buChar char="•"/>
            </a:pPr>
            <a:r>
              <a:rPr lang="en-US" sz="1200" b="0" i="0">
                <a:solidFill>
                  <a:srgbClr val="333333"/>
                </a:solidFill>
                <a:effectLst/>
                <a:latin typeface="Open Sans" panose="020B0606030504020204" pitchFamily="34" charset="0"/>
              </a:rPr>
              <a:t>Heating Ventilation and Air Conditioning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Business Office Technology</a:t>
            </a:r>
          </a:p>
          <a:p>
            <a:pPr algn="l">
              <a:buFont typeface="Arial" panose="020B0604020202020204" pitchFamily="34" charset="0"/>
              <a:buChar char="•"/>
            </a:pPr>
            <a:r>
              <a:rPr lang="en-US" sz="1200" b="0" i="0">
                <a:solidFill>
                  <a:srgbClr val="333333"/>
                </a:solidFill>
                <a:effectLst/>
                <a:latin typeface="Open Sans" panose="020B0606030504020204" pitchFamily="34" charset="0"/>
              </a:rPr>
              <a:t>Medical Billing and Coding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Front Office Specialist</a:t>
            </a:r>
          </a:p>
          <a:p>
            <a:pPr algn="l"/>
            <a:r>
              <a:rPr lang="en-US" sz="1200" b="1" i="0">
                <a:solidFill>
                  <a:srgbClr val="333333"/>
                </a:solidFill>
                <a:effectLst/>
                <a:latin typeface="Open Sans" panose="020B0606030504020204" pitchFamily="34" charset="0"/>
              </a:rPr>
              <a:t>Workforce Literacy</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Workforce Workshops</a:t>
            </a:r>
          </a:p>
          <a:p>
            <a:pPr algn="l">
              <a:buFont typeface="Arial" panose="020B0604020202020204" pitchFamily="34" charset="0"/>
              <a:buChar char="•"/>
            </a:pPr>
            <a:r>
              <a:rPr lang="en-US" sz="1200" b="0" i="0">
                <a:solidFill>
                  <a:srgbClr val="333333"/>
                </a:solidFill>
                <a:effectLst/>
                <a:latin typeface="Open Sans" panose="020B0606030504020204" pitchFamily="34" charset="0"/>
              </a:rPr>
              <a:t>Communication and Employability</a:t>
            </a:r>
          </a:p>
          <a:p>
            <a:pPr algn="l">
              <a:buFont typeface="Arial" panose="020B0604020202020204" pitchFamily="34" charset="0"/>
              <a:buChar char="•"/>
            </a:pPr>
            <a:r>
              <a:rPr lang="en-US" sz="1200" b="0" i="0" err="1">
                <a:solidFill>
                  <a:srgbClr val="333333"/>
                </a:solidFill>
                <a:effectLst/>
                <a:latin typeface="Open Sans" panose="020B0606030504020204" pitchFamily="34" charset="0"/>
              </a:rPr>
              <a:t>Workbase</a:t>
            </a:r>
            <a:r>
              <a:rPr lang="en-US" sz="1200" b="0" i="0">
                <a:solidFill>
                  <a:srgbClr val="333333"/>
                </a:solidFill>
                <a:effectLst/>
                <a:latin typeface="Open Sans" panose="020B0606030504020204" pitchFamily="34" charset="0"/>
              </a:rPr>
              <a:t> Upskilling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1:1 Career Coaching and Support</a:t>
            </a:r>
          </a:p>
          <a:p>
            <a:pPr algn="l">
              <a:buFont typeface="Arial" panose="020B0604020202020204" pitchFamily="34" charset="0"/>
              <a:buChar char="•"/>
            </a:pPr>
            <a:r>
              <a:rPr lang="en-US" sz="1200" b="0" i="0">
                <a:solidFill>
                  <a:srgbClr val="333333"/>
                </a:solidFill>
                <a:effectLst/>
                <a:latin typeface="Open Sans" panose="020B0606030504020204" pitchFamily="34" charset="0"/>
              </a:rPr>
              <a:t>Career Advising and Placement</a:t>
            </a:r>
          </a:p>
        </p:txBody>
      </p:sp>
      <p:pic>
        <p:nvPicPr>
          <p:cNvPr id="15" name="Picture 14" descr="Company name&#10;&#10;Description automatically generated with medium confidence">
            <a:extLst>
              <a:ext uri="{FF2B5EF4-FFF2-40B4-BE49-F238E27FC236}">
                <a16:creationId xmlns:a16="http://schemas.microsoft.com/office/drawing/2014/main" id="{514A05FA-5636-DA61-6923-6701290A2ECE}"/>
              </a:ext>
            </a:extLst>
          </p:cNvPr>
          <p:cNvPicPr>
            <a:picLocks noChangeAspect="1"/>
          </p:cNvPicPr>
          <p:nvPr/>
        </p:nvPicPr>
        <p:blipFill>
          <a:blip r:embed="rId2"/>
          <a:stretch>
            <a:fillRect/>
          </a:stretch>
        </p:blipFill>
        <p:spPr>
          <a:xfrm>
            <a:off x="1417378" y="3429000"/>
            <a:ext cx="4180630" cy="2017154"/>
          </a:xfrm>
          <a:prstGeom prst="rect">
            <a:avLst/>
          </a:prstGeom>
          <a:noFill/>
        </p:spPr>
      </p:pic>
      <p:pic>
        <p:nvPicPr>
          <p:cNvPr id="16" name="Picture 15">
            <a:extLst>
              <a:ext uri="{FF2B5EF4-FFF2-40B4-BE49-F238E27FC236}">
                <a16:creationId xmlns:a16="http://schemas.microsoft.com/office/drawing/2014/main" id="{8DBF9A85-93A7-0E3C-B84D-C0681F0DBA89}"/>
              </a:ext>
            </a:extLst>
          </p:cNvPr>
          <p:cNvPicPr>
            <a:picLocks noChangeAspect="1"/>
          </p:cNvPicPr>
          <p:nvPr/>
        </p:nvPicPr>
        <p:blipFill>
          <a:blip r:embed="rId3"/>
          <a:stretch>
            <a:fillRect/>
          </a:stretch>
        </p:blipFill>
        <p:spPr>
          <a:xfrm>
            <a:off x="9741075" y="3313627"/>
            <a:ext cx="2057400" cy="1123950"/>
          </a:xfrm>
          <a:prstGeom prst="rect">
            <a:avLst/>
          </a:prstGeom>
        </p:spPr>
      </p:pic>
    </p:spTree>
    <p:extLst>
      <p:ext uri="{BB962C8B-B14F-4D97-AF65-F5344CB8AC3E}">
        <p14:creationId xmlns:p14="http://schemas.microsoft.com/office/powerpoint/2010/main" val="403580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2057"/>
            <a:ext cx="10515600" cy="1325563"/>
          </a:xfrm>
        </p:spPr>
        <p:txBody>
          <a:bodyPr anchor="ctr">
            <a:normAutofit/>
          </a:bodyPr>
          <a:lstStyle/>
          <a:p>
            <a:r>
              <a:rPr lang="en-US"/>
              <a:t>CENTER FOR AFTERSCHOOL, SUMMER AND ENRICHMENT</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5</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395197" y="3632488"/>
            <a:ext cx="3793029" cy="1830137"/>
          </a:xfrm>
          <a:prstGeom prst="rect">
            <a:avLst/>
          </a:prstGeom>
          <a:noFill/>
        </p:spPr>
      </p:pic>
      <p:sp>
        <p:nvSpPr>
          <p:cNvPr id="6" name="Text Placeholder 5">
            <a:extLst>
              <a:ext uri="{FF2B5EF4-FFF2-40B4-BE49-F238E27FC236}">
                <a16:creationId xmlns:a16="http://schemas.microsoft.com/office/drawing/2014/main" id="{C41A82EA-6DCE-481E-A52B-94F31EADAD7D}"/>
              </a:ext>
            </a:extLst>
          </p:cNvPr>
          <p:cNvSpPr>
            <a:spLocks noGrp="1"/>
          </p:cNvSpPr>
          <p:nvPr>
            <p:ph type="body" sz="quarter" idx="3"/>
          </p:nvPr>
        </p:nvSpPr>
        <p:spPr>
          <a:xfrm>
            <a:off x="1902835" y="1986368"/>
            <a:ext cx="3625131" cy="2150217"/>
          </a:xfrm>
        </p:spPr>
        <p:txBody>
          <a:bodyPr anchor="b">
            <a:normAutofit fontScale="92500" lnSpcReduction="10000"/>
          </a:bodyPr>
          <a:lstStyle/>
          <a:p>
            <a:pPr algn="l">
              <a:buFont typeface="Arial" panose="020B0604020202020204" pitchFamily="34" charset="0"/>
              <a:buChar char="•"/>
            </a:pPr>
            <a:r>
              <a:rPr lang="en-US" sz="1000" b="1" i="0">
                <a:solidFill>
                  <a:srgbClr val="333333"/>
                </a:solidFill>
                <a:effectLst/>
                <a:latin typeface="Open Sans" panose="020B0606030504020204" pitchFamily="34" charset="0"/>
              </a:rPr>
              <a:t>Afterschool Strategic Investment</a:t>
            </a:r>
          </a:p>
          <a:p>
            <a:pPr algn="l">
              <a:buFont typeface="Arial" panose="020B0604020202020204" pitchFamily="34" charset="0"/>
              <a:buChar char="•"/>
            </a:pPr>
            <a:r>
              <a:rPr lang="en-US" sz="1000" b="1" i="0">
                <a:solidFill>
                  <a:srgbClr val="333333"/>
                </a:solidFill>
                <a:effectLst/>
                <a:latin typeface="Open Sans" panose="020B0606030504020204" pitchFamily="34" charset="0"/>
              </a:rPr>
              <a:t>All-Earth </a:t>
            </a:r>
            <a:r>
              <a:rPr lang="en-US" sz="1000" b="1" i="0" err="1">
                <a:solidFill>
                  <a:srgbClr val="333333"/>
                </a:solidFill>
                <a:effectLst/>
                <a:latin typeface="Open Sans" panose="020B0606030504020204" pitchFamily="34" charset="0"/>
              </a:rPr>
              <a:t>Ecobot</a:t>
            </a:r>
            <a:r>
              <a:rPr lang="en-US" sz="1000" b="1" i="0">
                <a:solidFill>
                  <a:srgbClr val="333333"/>
                </a:solidFill>
                <a:effectLst/>
                <a:latin typeface="Open Sans" panose="020B0606030504020204" pitchFamily="34" charset="0"/>
              </a:rPr>
              <a:t> Challenge</a:t>
            </a:r>
          </a:p>
          <a:p>
            <a:pPr algn="l">
              <a:buFont typeface="Arial" panose="020B0604020202020204" pitchFamily="34" charset="0"/>
              <a:buChar char="•"/>
            </a:pPr>
            <a:r>
              <a:rPr lang="en-US" sz="1000" b="1" i="0">
                <a:solidFill>
                  <a:srgbClr val="333333"/>
                </a:solidFill>
                <a:effectLst/>
                <a:latin typeface="Open Sans" panose="020B0606030504020204" pitchFamily="34" charset="0"/>
              </a:rPr>
              <a:t>CASE Debates</a:t>
            </a:r>
          </a:p>
          <a:p>
            <a:pPr algn="l">
              <a:buFont typeface="Arial" panose="020B0604020202020204" pitchFamily="34" charset="0"/>
              <a:buChar char="•"/>
            </a:pPr>
            <a:r>
              <a:rPr lang="en-US" sz="1000" b="1" i="0">
                <a:solidFill>
                  <a:srgbClr val="333333"/>
                </a:solidFill>
                <a:effectLst/>
                <a:latin typeface="Open Sans" panose="020B0606030504020204" pitchFamily="34" charset="0"/>
              </a:rPr>
              <a:t>CASE for Kids City Connections</a:t>
            </a:r>
          </a:p>
          <a:p>
            <a:pPr algn="l">
              <a:buFont typeface="Arial" panose="020B0604020202020204" pitchFamily="34" charset="0"/>
              <a:buChar char="•"/>
            </a:pPr>
            <a:r>
              <a:rPr lang="en-US" sz="1000" b="1" i="0">
                <a:solidFill>
                  <a:srgbClr val="333333"/>
                </a:solidFill>
                <a:effectLst/>
                <a:latin typeface="Open Sans" panose="020B0606030504020204" pitchFamily="34" charset="0"/>
              </a:rPr>
              <a:t>Level Up! Digital Badging Initiative</a:t>
            </a:r>
          </a:p>
          <a:p>
            <a:pPr algn="l">
              <a:buFont typeface="Arial" panose="020B0604020202020204" pitchFamily="34" charset="0"/>
              <a:buChar char="•"/>
            </a:pPr>
            <a:r>
              <a:rPr lang="en-US" sz="1000" b="1" i="0">
                <a:solidFill>
                  <a:srgbClr val="333333"/>
                </a:solidFill>
                <a:effectLst/>
                <a:latin typeface="Open Sans" panose="020B0606030504020204" pitchFamily="34" charset="0"/>
              </a:rPr>
              <a:t>Partnership Project</a:t>
            </a:r>
          </a:p>
          <a:p>
            <a:pPr algn="l">
              <a:buFont typeface="Arial" panose="020B0604020202020204" pitchFamily="34" charset="0"/>
              <a:buChar char="•"/>
            </a:pPr>
            <a:r>
              <a:rPr lang="en-US" sz="1000" b="1" i="0">
                <a:solidFill>
                  <a:srgbClr val="333333"/>
                </a:solidFill>
                <a:effectLst/>
                <a:latin typeface="Open Sans" panose="020B0606030504020204" pitchFamily="34" charset="0"/>
              </a:rPr>
              <a:t>Provider Network</a:t>
            </a:r>
          </a:p>
          <a:p>
            <a:pPr algn="l">
              <a:buFont typeface="Arial" panose="020B0604020202020204" pitchFamily="34" charset="0"/>
              <a:buChar char="•"/>
            </a:pPr>
            <a:r>
              <a:rPr lang="en-US" sz="1000" b="1" i="0">
                <a:solidFill>
                  <a:srgbClr val="333333"/>
                </a:solidFill>
                <a:effectLst/>
                <a:latin typeface="Open Sans" panose="020B0606030504020204" pitchFamily="34" charset="0"/>
              </a:rPr>
              <a:t>Quality Improvement Resources</a:t>
            </a:r>
          </a:p>
          <a:p>
            <a:pPr algn="l">
              <a:buFont typeface="Arial" panose="020B0604020202020204" pitchFamily="34" charset="0"/>
              <a:buChar char="•"/>
            </a:pPr>
            <a:r>
              <a:rPr lang="en-US" sz="1000" b="1" i="0">
                <a:solidFill>
                  <a:srgbClr val="333333"/>
                </a:solidFill>
                <a:effectLst/>
                <a:latin typeface="Open Sans" panose="020B0606030504020204" pitchFamily="34" charset="0"/>
              </a:rPr>
              <a:t>Texas 21st Century Community Learning Center</a:t>
            </a:r>
          </a:p>
          <a:p>
            <a:endParaRPr lang="en-US" sz="1200"/>
          </a:p>
        </p:txBody>
      </p:sp>
      <p:pic>
        <p:nvPicPr>
          <p:cNvPr id="10" name="Picture 9">
            <a:extLst>
              <a:ext uri="{FF2B5EF4-FFF2-40B4-BE49-F238E27FC236}">
                <a16:creationId xmlns:a16="http://schemas.microsoft.com/office/drawing/2014/main" id="{74D3D206-A9F5-ED2C-2D0A-DAD6E15F0D59}"/>
              </a:ext>
            </a:extLst>
          </p:cNvPr>
          <p:cNvPicPr>
            <a:picLocks noChangeAspect="1"/>
          </p:cNvPicPr>
          <p:nvPr/>
        </p:nvPicPr>
        <p:blipFill>
          <a:blip r:embed="rId3"/>
          <a:stretch>
            <a:fillRect/>
          </a:stretch>
        </p:blipFill>
        <p:spPr>
          <a:xfrm>
            <a:off x="6224784" y="2566710"/>
            <a:ext cx="5183188" cy="2831556"/>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spTree>
    <p:extLst>
      <p:ext uri="{BB962C8B-B14F-4D97-AF65-F5344CB8AC3E}">
        <p14:creationId xmlns:p14="http://schemas.microsoft.com/office/powerpoint/2010/main" val="1920497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1325563"/>
          </a:xfrm>
        </p:spPr>
        <p:txBody>
          <a:bodyPr anchor="ctr">
            <a:normAutofit/>
          </a:bodyPr>
          <a:lstStyle/>
          <a:p>
            <a:r>
              <a:rPr lang="en-US"/>
              <a:t>CENTER FOR EDUCATOR SUCCESS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6</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1610139"/>
            <a:ext cx="5157787" cy="1630018"/>
          </a:xfrm>
        </p:spPr>
        <p:txBody>
          <a:bodyPr anchor="b">
            <a:normAutofit/>
          </a:bodyPr>
          <a:lstStyle/>
          <a:p>
            <a:r>
              <a:rPr lang="en-US" sz="1300" i="0">
                <a:effectLst/>
              </a:rPr>
              <a:t>What We Do</a:t>
            </a:r>
          </a:p>
          <a:p>
            <a:r>
              <a:rPr lang="en-US" sz="1300" b="0" i="0">
                <a:effectLst/>
              </a:rPr>
              <a:t>CES was developed and designed to transform educator talent pipelines by partnering directly with districts to reimagine a comprehensive approach to educator recruitment, growth, advancement and leadership with the primary goal to inspire a new generation of educators to teach and lead in ways that generate real results and new opportunities for all children.</a:t>
            </a:r>
            <a:endParaRPr lang="en-US" sz="13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431112"/>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pic>
        <p:nvPicPr>
          <p:cNvPr id="7" name="Picture 6">
            <a:extLst>
              <a:ext uri="{FF2B5EF4-FFF2-40B4-BE49-F238E27FC236}">
                <a16:creationId xmlns:a16="http://schemas.microsoft.com/office/drawing/2014/main" id="{43228C3D-35DD-A280-49F5-A19216BE9484}"/>
              </a:ext>
            </a:extLst>
          </p:cNvPr>
          <p:cNvPicPr>
            <a:picLocks noChangeAspect="1"/>
          </p:cNvPicPr>
          <p:nvPr/>
        </p:nvPicPr>
        <p:blipFill>
          <a:blip r:embed="rId3"/>
          <a:stretch>
            <a:fillRect/>
          </a:stretch>
        </p:blipFill>
        <p:spPr>
          <a:xfrm>
            <a:off x="8386970" y="2867025"/>
            <a:ext cx="2057400" cy="1123950"/>
          </a:xfrm>
          <a:prstGeom prst="rect">
            <a:avLst/>
          </a:prstGeom>
        </p:spPr>
      </p:pic>
    </p:spTree>
    <p:extLst>
      <p:ext uri="{BB962C8B-B14F-4D97-AF65-F5344CB8AC3E}">
        <p14:creationId xmlns:p14="http://schemas.microsoft.com/office/powerpoint/2010/main" val="2456019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821099" y="98061"/>
            <a:ext cx="10771852" cy="1031113"/>
          </a:xfrm>
        </p:spPr>
        <p:txBody>
          <a:bodyPr anchor="ctr">
            <a:normAutofit/>
          </a:bodyPr>
          <a:lstStyle/>
          <a:p>
            <a:r>
              <a:rPr lang="en-US"/>
              <a:t>CENTER FOR SAFE AND SECURE SCHOOLS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7</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5043616" y="2291514"/>
            <a:ext cx="3963435" cy="3202346"/>
          </a:xfrm>
        </p:spPr>
        <p:txBody>
          <a:bodyPr anchor="b">
            <a:normAutofit/>
          </a:bodyPr>
          <a:lstStyle/>
          <a:p>
            <a:endParaRPr lang="en-US" sz="1400" u="sng"/>
          </a:p>
          <a:p>
            <a:r>
              <a:rPr lang="en-US" sz="1400" u="sng"/>
              <a:t>The needs we address:</a:t>
            </a:r>
          </a:p>
          <a:p>
            <a:r>
              <a:rPr lang="en-US" sz="1300"/>
              <a:t>Criteria for Standards and Promising Practices</a:t>
            </a:r>
          </a:p>
          <a:p>
            <a:r>
              <a:rPr lang="en-US" sz="1300"/>
              <a:t>Emergency Management Planning and Operations</a:t>
            </a:r>
          </a:p>
          <a:p>
            <a:r>
              <a:rPr lang="en-US" sz="1300"/>
              <a:t>Communications, Coordination and Business Continuity</a:t>
            </a:r>
          </a:p>
          <a:p>
            <a:r>
              <a:rPr lang="en-US" sz="1300"/>
              <a:t>Training and Certification Programs</a:t>
            </a:r>
          </a:p>
          <a:p>
            <a:r>
              <a:rPr lang="en-US" sz="1300"/>
              <a:t>Assessments, Reviews and Audits</a:t>
            </a:r>
          </a:p>
          <a:p>
            <a:r>
              <a:rPr lang="en-US" sz="1300"/>
              <a:t>Safe and Secure Learning and Teaching Environment</a:t>
            </a:r>
          </a:p>
          <a:p>
            <a:r>
              <a:rPr lang="en-US" sz="1300"/>
              <a:t>Climate and culture are the undertow of schools and directly influence student belonging, teacher morale, parental involvement, and school safety</a:t>
            </a:r>
          </a:p>
          <a:p>
            <a:endParaRPr lang="en-US" sz="13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821099" y="3419284"/>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pic>
        <p:nvPicPr>
          <p:cNvPr id="12" name="Picture 11">
            <a:extLst>
              <a:ext uri="{FF2B5EF4-FFF2-40B4-BE49-F238E27FC236}">
                <a16:creationId xmlns:a16="http://schemas.microsoft.com/office/drawing/2014/main" id="{EDFFFD66-64E4-B106-2496-180795743BA0}"/>
              </a:ext>
            </a:extLst>
          </p:cNvPr>
          <p:cNvPicPr>
            <a:picLocks noChangeAspect="1"/>
          </p:cNvPicPr>
          <p:nvPr/>
        </p:nvPicPr>
        <p:blipFill>
          <a:blip r:embed="rId3"/>
          <a:stretch>
            <a:fillRect/>
          </a:stretch>
        </p:blipFill>
        <p:spPr>
          <a:xfrm>
            <a:off x="9192651" y="2857309"/>
            <a:ext cx="2057400" cy="1123950"/>
          </a:xfrm>
          <a:prstGeom prst="rect">
            <a:avLst/>
          </a:prstGeom>
        </p:spPr>
      </p:pic>
      <p:sp>
        <p:nvSpPr>
          <p:cNvPr id="15" name="TextBox 14">
            <a:extLst>
              <a:ext uri="{FF2B5EF4-FFF2-40B4-BE49-F238E27FC236}">
                <a16:creationId xmlns:a16="http://schemas.microsoft.com/office/drawing/2014/main" id="{38C91036-AA6F-FC4E-3F43-ECB2A89619C6}"/>
              </a:ext>
            </a:extLst>
          </p:cNvPr>
          <p:cNvSpPr txBox="1"/>
          <p:nvPr/>
        </p:nvSpPr>
        <p:spPr>
          <a:xfrm>
            <a:off x="747600" y="1421562"/>
            <a:ext cx="6102626" cy="8125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rgbClr val="BE005A"/>
                </a:solidFill>
                <a:effectLst/>
                <a:uLnTx/>
                <a:uFillTx/>
                <a:latin typeface="Speak Pro"/>
                <a:ea typeface="+mn-ea"/>
                <a:cs typeface="+mn-cs"/>
              </a:rPr>
              <a:t>CSSS partners with federal, state and local entities to take the lead in the development of increased safety and security strategies, standards and best practices for K-12 school environments for both students and educators. CSSS continually seeks new and innovative opportunities to build safer and more secure learning environments.</a:t>
            </a:r>
          </a:p>
        </p:txBody>
      </p:sp>
    </p:spTree>
    <p:extLst>
      <p:ext uri="{BB962C8B-B14F-4D97-AF65-F5344CB8AC3E}">
        <p14:creationId xmlns:p14="http://schemas.microsoft.com/office/powerpoint/2010/main" val="1522539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821099" y="98061"/>
            <a:ext cx="10771852" cy="1031113"/>
          </a:xfrm>
        </p:spPr>
        <p:txBody>
          <a:bodyPr anchor="ctr">
            <a:normAutofit/>
          </a:bodyPr>
          <a:lstStyle/>
          <a:p>
            <a:r>
              <a:rPr lang="en-US"/>
              <a:t>CONSTRUCTION SERVICES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8</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821099" y="3419284"/>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sp>
        <p:nvSpPr>
          <p:cNvPr id="15" name="TextBox 14">
            <a:extLst>
              <a:ext uri="{FF2B5EF4-FFF2-40B4-BE49-F238E27FC236}">
                <a16:creationId xmlns:a16="http://schemas.microsoft.com/office/drawing/2014/main" id="{38C91036-AA6F-FC4E-3F43-ECB2A89619C6}"/>
              </a:ext>
            </a:extLst>
          </p:cNvPr>
          <p:cNvSpPr txBox="1"/>
          <p:nvPr/>
        </p:nvSpPr>
        <p:spPr>
          <a:xfrm>
            <a:off x="896687" y="1921809"/>
            <a:ext cx="6102626" cy="132856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a:ln>
                  <a:noFill/>
                </a:ln>
                <a:solidFill>
                  <a:srgbClr val="BE005A"/>
                </a:solidFill>
                <a:effectLst/>
                <a:uLnTx/>
                <a:uFillTx/>
                <a:latin typeface="Speak Pro"/>
                <a:ea typeface="+mn-ea"/>
                <a:cs typeface="+mn-cs"/>
              </a:rPr>
              <a:t>ABOUT 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BE005A"/>
                </a:solidFill>
                <a:effectLst/>
                <a:uLnTx/>
                <a:uFillTx/>
                <a:latin typeface="Speak Pro"/>
                <a:ea typeface="+mn-ea"/>
                <a:cs typeface="+mn-cs"/>
              </a:rPr>
              <a:t>The ultimate goal of construction services is to design and build safe and effective learning environments for students of all ages in Harris County..</a:t>
            </a:r>
          </a:p>
        </p:txBody>
      </p:sp>
      <p:pic>
        <p:nvPicPr>
          <p:cNvPr id="7" name="Picture 6">
            <a:extLst>
              <a:ext uri="{FF2B5EF4-FFF2-40B4-BE49-F238E27FC236}">
                <a16:creationId xmlns:a16="http://schemas.microsoft.com/office/drawing/2014/main" id="{EF351BCB-7E25-8D5C-5619-FB34DDCE6D51}"/>
              </a:ext>
            </a:extLst>
          </p:cNvPr>
          <p:cNvPicPr>
            <a:picLocks noChangeAspect="1"/>
          </p:cNvPicPr>
          <p:nvPr/>
        </p:nvPicPr>
        <p:blipFill>
          <a:blip r:embed="rId3"/>
          <a:stretch>
            <a:fillRect/>
          </a:stretch>
        </p:blipFill>
        <p:spPr>
          <a:xfrm>
            <a:off x="8797583" y="1818370"/>
            <a:ext cx="2286000" cy="2609491"/>
          </a:xfrm>
          <a:prstGeom prst="rect">
            <a:avLst/>
          </a:prstGeom>
        </p:spPr>
      </p:pic>
    </p:spTree>
    <p:extLst>
      <p:ext uri="{BB962C8B-B14F-4D97-AF65-F5344CB8AC3E}">
        <p14:creationId xmlns:p14="http://schemas.microsoft.com/office/powerpoint/2010/main" val="3389797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a:t>HEAD START CENTERS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9</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2316979"/>
            <a:ext cx="5157787" cy="823912"/>
          </a:xfrm>
        </p:spPr>
        <p:txBody>
          <a:bodyPr anchor="b">
            <a:normAutofit/>
          </a:bodyPr>
          <a:lstStyle/>
          <a:p>
            <a:r>
              <a:rPr lang="en-US" sz="1200" b="0" i="0">
                <a:effectLst/>
              </a:rPr>
              <a:t>The Harris County Department of Education serves more than 1,300 students annually through the Head Start program with free healthy meals and snacks, vision, hearing, nutrition and developmental screenings, and physical activity indoors and outdoors in a healthy environment.</a:t>
            </a:r>
          </a:p>
          <a:p>
            <a:endParaRPr lang="en-US" sz="12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431112"/>
            <a:ext cx="4180630" cy="2017154"/>
          </a:xfrm>
          <a:prstGeom prst="rect">
            <a:avLst/>
          </a:prstGeom>
          <a:noFill/>
        </p:spPr>
      </p:pic>
      <p:sp>
        <p:nvSpPr>
          <p:cNvPr id="13" name="Text Placeholder 4">
            <a:extLst>
              <a:ext uri="{FF2B5EF4-FFF2-40B4-BE49-F238E27FC236}">
                <a16:creationId xmlns:a16="http://schemas.microsoft.com/office/drawing/2014/main" id="{9A80771C-C9E7-0F5F-5506-AF44D93FBC1B}"/>
              </a:ext>
            </a:extLst>
          </p:cNvPr>
          <p:cNvSpPr>
            <a:spLocks noGrp="1"/>
          </p:cNvSpPr>
          <p:nvPr>
            <p:ph type="body" sz="quarter" idx="3"/>
          </p:nvPr>
        </p:nvSpPr>
        <p:spPr>
          <a:xfrm>
            <a:off x="6224784" y="1493067"/>
            <a:ext cx="5183188" cy="823912"/>
          </a:xfrm>
        </p:spPr>
        <p:txBody>
          <a:bodyPr anchor="b">
            <a:normAutofit/>
          </a:bodyPr>
          <a:lstStyle/>
          <a:p>
            <a:r>
              <a:rPr lang="en-US" sz="1400" b="0" i="0">
                <a:effectLst/>
              </a:rPr>
              <a:t>Head Start provides newborns to 5-year-olds a safe learning environment that supports growth in many areas including language, literacy, and social and emotional development.</a:t>
            </a:r>
          </a:p>
          <a:p>
            <a:endParaRPr lang="en-US" sz="1400"/>
          </a:p>
        </p:txBody>
      </p:sp>
      <p:pic>
        <p:nvPicPr>
          <p:cNvPr id="8" name="Picture 7">
            <a:extLst>
              <a:ext uri="{FF2B5EF4-FFF2-40B4-BE49-F238E27FC236}">
                <a16:creationId xmlns:a16="http://schemas.microsoft.com/office/drawing/2014/main" id="{434C540E-03DA-79CF-318C-6452496D0DB3}"/>
              </a:ext>
            </a:extLst>
          </p:cNvPr>
          <p:cNvPicPr>
            <a:picLocks noChangeAspect="1"/>
          </p:cNvPicPr>
          <p:nvPr/>
        </p:nvPicPr>
        <p:blipFill>
          <a:blip r:embed="rId3"/>
          <a:stretch>
            <a:fillRect/>
          </a:stretch>
        </p:blipFill>
        <p:spPr>
          <a:xfrm>
            <a:off x="6224784" y="2566710"/>
            <a:ext cx="5183188" cy="2831556"/>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a:t>2023</a:t>
            </a:r>
          </a:p>
        </p:txBody>
      </p:sp>
    </p:spTree>
    <p:extLst>
      <p:ext uri="{BB962C8B-B14F-4D97-AF65-F5344CB8AC3E}">
        <p14:creationId xmlns:p14="http://schemas.microsoft.com/office/powerpoint/2010/main" val="112571987"/>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04F5DC0-7B0F-411B-A0C5-A1B1D5EB33B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4242AFFF-C96F-4C05-9045-3240A5329ECA}">
  <ds:schemaRefs>
    <ds:schemaRef ds:uri="71af3243-3dd4-4a8d-8c0d-dd76da1f02a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282</TotalTime>
  <Words>1555</Words>
  <Application>Microsoft Office PowerPoint</Application>
  <PresentationFormat>Widescreen</PresentationFormat>
  <Paragraphs>203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HOW TO DO BUSINESS WITH HCDE</vt:lpstr>
      <vt:lpstr>ABOUT US</vt:lpstr>
      <vt:lpstr>EXECUTIVE LEADERSHIP</vt:lpstr>
      <vt:lpstr>ADULT EDUCATION</vt:lpstr>
      <vt:lpstr>CENTER FOR AFTERSCHOOL, SUMMER AND ENRICHMENT</vt:lpstr>
      <vt:lpstr>CENTER FOR EDUCATOR SUCCESS</vt:lpstr>
      <vt:lpstr>CENTER FOR SAFE AND SECURE SCHOOLS</vt:lpstr>
      <vt:lpstr>CONSTRUCTION SERVICES</vt:lpstr>
      <vt:lpstr>HEAD START CENTERS</vt:lpstr>
      <vt:lpstr>SCHOOL-BASED THERAPY SERVICES</vt:lpstr>
      <vt:lpstr>SPECIAL SCHOOLS</vt:lpstr>
      <vt:lpstr>WHAT DO WE NEED</vt:lpstr>
      <vt:lpstr>STEPS TO BECOME AN AWARDED SUPPLIER</vt:lpstr>
      <vt:lpstr>1. Register in HCDE’s eBid System</vt:lpstr>
      <vt:lpstr>2. Read the RFP Invitation in its Entirety</vt:lpstr>
      <vt:lpstr>3. Attend Pre-proposal Conference</vt:lpstr>
      <vt:lpstr>4. Submit Proposal and Required Forms </vt:lpstr>
      <vt:lpstr>5. Board Approval and Award Notification </vt:lpstr>
      <vt:lpstr>6. Obtain Contract and Purchase Order </vt:lpstr>
      <vt:lpstr>HOW TO RECEIVE PAYMENT</vt:lpstr>
      <vt:lpstr>HOW TO RECEIVE PAYMENT</vt:lpstr>
      <vt:lpstr>Texas ISDs, Charter Schools and other Governmental Entities</vt:lpstr>
      <vt:lpstr>QUESTIONS?</vt:lpstr>
      <vt:lpstr>How did we do?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DO BUSINESS WITH HCDE</dc:title>
  <dc:creator>Edna Johnson</dc:creator>
  <cp:lastModifiedBy>Edna Johnson</cp:lastModifiedBy>
  <cp:revision>5</cp:revision>
  <dcterms:created xsi:type="dcterms:W3CDTF">2023-02-19T15:24:11Z</dcterms:created>
  <dcterms:modified xsi:type="dcterms:W3CDTF">2023-12-05T14:36:11Z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