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tags/tag13.xml" ContentType="application/vnd.openxmlformats-officedocument.presentationml.tags+xml"/>
  <Override PartName="/ppt/notesSlides/notesSlide11.xml" ContentType="application/vnd.openxmlformats-officedocument.presentationml.notesSlide+xml"/>
  <Override PartName="/ppt/tags/tag14.xml" ContentType="application/vnd.openxmlformats-officedocument.presentationml.tags+xml"/>
  <Override PartName="/ppt/notesSlides/notesSlide12.xml" ContentType="application/vnd.openxmlformats-officedocument.presentationml.notesSlide+xml"/>
  <Override PartName="/ppt/tags/tag15.xml" ContentType="application/vnd.openxmlformats-officedocument.presentationml.tags+xml"/>
  <Override PartName="/ppt/notesSlides/notesSlide13.xml" ContentType="application/vnd.openxmlformats-officedocument.presentationml.notesSlide+xml"/>
  <Override PartName="/ppt/tags/tag16.xml" ContentType="application/vnd.openxmlformats-officedocument.presentationml.tags+xml"/>
  <Override PartName="/ppt/notesSlides/notesSlide14.xml" ContentType="application/vnd.openxmlformats-officedocument.presentationml.notesSlide+xml"/>
  <Override PartName="/ppt/tags/tag17.xml" ContentType="application/vnd.openxmlformats-officedocument.presentationml.tags+xml"/>
  <Override PartName="/ppt/notesSlides/notesSlide15.xml" ContentType="application/vnd.openxmlformats-officedocument.presentationml.notesSlide+xml"/>
  <Override PartName="/ppt/tags/tag18.xml" ContentType="application/vnd.openxmlformats-officedocument.presentationml.tags+xml"/>
  <Override PartName="/ppt/notesSlides/notesSlide16.xml" ContentType="application/vnd.openxmlformats-officedocument.presentationml.notesSlide+xml"/>
  <Override PartName="/ppt/tags/tag19.xml" ContentType="application/vnd.openxmlformats-officedocument.presentationml.tags+xml"/>
  <Override PartName="/ppt/notesSlides/notesSlide17.xml" ContentType="application/vnd.openxmlformats-officedocument.presentationml.notesSlide+xml"/>
  <Override PartName="/ppt/tags/tag20.xml" ContentType="application/vnd.openxmlformats-officedocument.presentationml.tags+xml"/>
  <Override PartName="/ppt/notesSlides/notesSlide18.xml" ContentType="application/vnd.openxmlformats-officedocument.presentationml.notesSlide+xml"/>
  <Override PartName="/ppt/comments/modernComment_143_38864B4B.xml" ContentType="application/vnd.ms-powerpoint.comments+xml"/>
  <Override PartName="/ppt/tags/tag21.xml" ContentType="application/vnd.openxmlformats-officedocument.presentationml.tags+xml"/>
  <Override PartName="/ppt/notesSlides/notesSlide19.xml" ContentType="application/vnd.openxmlformats-officedocument.presentationml.notesSlide+xml"/>
  <Override PartName="/ppt/comments/modernComment_12B_1AB590AB.xml" ContentType="application/vnd.ms-powerpoint.comments+xml"/>
  <Override PartName="/ppt/tags/tag22.xml" ContentType="application/vnd.openxmlformats-officedocument.presentationml.tags+xml"/>
  <Override PartName="/ppt/notesSlides/notesSlide20.xml" ContentType="application/vnd.openxmlformats-officedocument.presentationml.notesSlide+xml"/>
  <Override PartName="/ppt/tags/tag23.xml" ContentType="application/vnd.openxmlformats-officedocument.presentationml.tags+xml"/>
  <Override PartName="/ppt/notesSlides/notesSlide21.xml" ContentType="application/vnd.openxmlformats-officedocument.presentationml.notesSlide+xml"/>
  <Override PartName="/ppt/tags/tag24.xml" ContentType="application/vnd.openxmlformats-officedocument.presentationml.tags+xml"/>
  <Override PartName="/ppt/notesSlides/notesSlide22.xml" ContentType="application/vnd.openxmlformats-officedocument.presentationml.notesSlide+xml"/>
  <Override PartName="/ppt/tags/tag25.xml" ContentType="application/vnd.openxmlformats-officedocument.presentationml.tags+xml"/>
  <Override PartName="/ppt/notesSlides/notesSlide23.xml" ContentType="application/vnd.openxmlformats-officedocument.presentationml.notesSlide+xml"/>
  <Override PartName="/ppt/tags/tag26.xml" ContentType="application/vnd.openxmlformats-officedocument.presentationml.tags+xml"/>
  <Override PartName="/ppt/notesSlides/notesSlide24.xml" ContentType="application/vnd.openxmlformats-officedocument.presentationml.notesSlide+xml"/>
  <Override PartName="/ppt/tags/tag27.xml" ContentType="application/vnd.openxmlformats-officedocument.presentationml.tags+xml"/>
  <Override PartName="/ppt/notesSlides/notesSlide25.xml" ContentType="application/vnd.openxmlformats-officedocument.presentationml.notesSlide+xml"/>
  <Override PartName="/ppt/tags/tag28.xml" ContentType="application/vnd.openxmlformats-officedocument.presentationml.tags+xml"/>
  <Override PartName="/ppt/notesSlides/notesSlide26.xml" ContentType="application/vnd.openxmlformats-officedocument.presentationml.notesSlide+xml"/>
  <Override PartName="/ppt/tags/tag29.xml" ContentType="application/vnd.openxmlformats-officedocument.presentationml.tags+xml"/>
  <Override PartName="/ppt/notesSlides/notesSlide27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28.xml" ContentType="application/vnd.openxmlformats-officedocument.presentationml.notesSlide+xml"/>
  <Override PartName="/ppt/tags/tag32.xml" ContentType="application/vnd.openxmlformats-officedocument.presentationml.tags+xml"/>
  <Override PartName="/ppt/notesSlides/notesSlide29.xml" ContentType="application/vnd.openxmlformats-officedocument.presentationml.notesSlide+xml"/>
  <Override PartName="/ppt/tags/tag33.xml" ContentType="application/vnd.openxmlformats-officedocument.presentationml.tags+xml"/>
  <Override PartName="/ppt/notesSlides/notesSlide30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31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38.xml" ContentType="application/vnd.openxmlformats-officedocument.presentationml.tags+xml"/>
  <Override PartName="/ppt/notesSlides/notesSlide32.xml" ContentType="application/vnd.openxmlformats-officedocument.presentationml.notesSlide+xml"/>
  <Override PartName="/ppt/tags/tag39.xml" ContentType="application/vnd.openxmlformats-officedocument.presentationml.tags+xml"/>
  <Override PartName="/ppt/notesSlides/notesSlide33.xml" ContentType="application/vnd.openxmlformats-officedocument.presentationml.notesSlide+xml"/>
  <Override PartName="/ppt/ink/ink5.xml" ContentType="application/inkml+xml"/>
  <Override PartName="/ppt/tags/tag40.xml" ContentType="application/vnd.openxmlformats-officedocument.presentationml.tags+xml"/>
  <Override PartName="/ppt/notesSlides/notesSlide34.xml" ContentType="application/vnd.openxmlformats-officedocument.presentationml.notesSlide+xml"/>
  <Override PartName="/ppt/ink/ink6.xml" ContentType="application/inkml+xml"/>
  <Override PartName="/ppt/tags/tag41.xml" ContentType="application/vnd.openxmlformats-officedocument.presentationml.tags+xml"/>
  <Override PartName="/ppt/notesSlides/notesSlide35.xml" ContentType="application/vnd.openxmlformats-officedocument.presentationml.notesSlide+xml"/>
  <Override PartName="/ppt/ink/ink7.xml" ContentType="application/inkml+xml"/>
  <Override PartName="/ppt/tags/tag42.xml" ContentType="application/vnd.openxmlformats-officedocument.presentationml.tags+xml"/>
  <Override PartName="/ppt/notesSlides/notesSlide36.xml" ContentType="application/vnd.openxmlformats-officedocument.presentationml.notesSlide+xml"/>
  <Override PartName="/ppt/ink/ink8.xml" ContentType="application/inkml+xml"/>
  <Override PartName="/ppt/tags/tag43.xml" ContentType="application/vnd.openxmlformats-officedocument.presentationml.tags+xml"/>
  <Override PartName="/ppt/notesSlides/notesSlide37.xml" ContentType="application/vnd.openxmlformats-officedocument.presentationml.notesSlide+xml"/>
  <Override PartName="/ppt/tags/tag44.xml" ContentType="application/vnd.openxmlformats-officedocument.presentationml.tags+xml"/>
  <Override PartName="/ppt/notesSlides/notesSlide38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3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52"/>
  </p:notesMasterIdLst>
  <p:sldIdLst>
    <p:sldId id="256" r:id="rId5"/>
    <p:sldId id="257" r:id="rId6"/>
    <p:sldId id="258" r:id="rId7"/>
    <p:sldId id="359" r:id="rId8"/>
    <p:sldId id="364" r:id="rId9"/>
    <p:sldId id="259" r:id="rId10"/>
    <p:sldId id="260" r:id="rId11"/>
    <p:sldId id="261" r:id="rId12"/>
    <p:sldId id="263" r:id="rId13"/>
    <p:sldId id="285" r:id="rId14"/>
    <p:sldId id="363" r:id="rId15"/>
    <p:sldId id="288" r:id="rId16"/>
    <p:sldId id="286" r:id="rId17"/>
    <p:sldId id="264" r:id="rId18"/>
    <p:sldId id="290" r:id="rId19"/>
    <p:sldId id="292" r:id="rId20"/>
    <p:sldId id="266" r:id="rId21"/>
    <p:sldId id="297" r:id="rId22"/>
    <p:sldId id="323" r:id="rId23"/>
    <p:sldId id="299" r:id="rId24"/>
    <p:sldId id="300" r:id="rId25"/>
    <p:sldId id="301" r:id="rId26"/>
    <p:sldId id="293" r:id="rId27"/>
    <p:sldId id="305" r:id="rId28"/>
    <p:sldId id="346" r:id="rId29"/>
    <p:sldId id="365" r:id="rId30"/>
    <p:sldId id="278" r:id="rId31"/>
    <p:sldId id="338" r:id="rId32"/>
    <p:sldId id="331" r:id="rId33"/>
    <p:sldId id="311" r:id="rId34"/>
    <p:sldId id="357" r:id="rId35"/>
    <p:sldId id="283" r:id="rId36"/>
    <p:sldId id="335" r:id="rId37"/>
    <p:sldId id="273" r:id="rId38"/>
    <p:sldId id="336" r:id="rId39"/>
    <p:sldId id="355" r:id="rId40"/>
    <p:sldId id="354" r:id="rId41"/>
    <p:sldId id="268" r:id="rId42"/>
    <p:sldId id="347" r:id="rId43"/>
    <p:sldId id="343" r:id="rId44"/>
    <p:sldId id="348" r:id="rId45"/>
    <p:sldId id="322" r:id="rId46"/>
    <p:sldId id="344" r:id="rId47"/>
    <p:sldId id="360" r:id="rId48"/>
    <p:sldId id="366" r:id="rId49"/>
    <p:sldId id="332" r:id="rId50"/>
    <p:sldId id="329" r:id="rId51"/>
  </p:sldIdLst>
  <p:sldSz cx="18288000" cy="10287000"/>
  <p:notesSz cx="9296400" cy="7010400"/>
  <p:custDataLst>
    <p:tags r:id="rId5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E146807-7F9C-6745-C81D-2E83D05E98F9}" name="Marcia Leiva" initials="ML" userId="S::mleiva@hcde-texas.org::ff035dde-3922-4179-94c4-3159477fa707" providerId="AD"/>
  <p188:author id="{C52F89AC-1E20-E8DE-D941-64ACA46B4B27}" name="Julia Watts" initials="JW" userId="S::Julia.Watts@hcde-texas.org::86fc1eda-f4e6-4ed4-a48b-a43e2268c7e1" providerId="AD"/>
  <p188:author id="{ECDBC2B1-1D60-0867-926E-89C563EA5738}" name="Anai Rodriguez" initials="AR" userId="S::Anai.Rodriguez@hcde-texas.org::6e88ac4e-7b1b-4191-9e8b-3c4766ff51ca" providerId="AD"/>
  <p188:author id="{CFA89AC1-AC6D-1D5E-B55C-08BC408C237C}" name="Jesus Amezcua" initials="JA" userId="S::jamezcua@hcde-texas.org::4f292f35-06c7-4a2d-a8a2-32915817803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D875"/>
    <a:srgbClr val="BAFAA0"/>
    <a:srgbClr val="332440"/>
    <a:srgbClr val="025E32"/>
    <a:srgbClr val="291F35"/>
    <a:srgbClr val="DF531B"/>
    <a:srgbClr val="B2251A"/>
    <a:srgbClr val="163501"/>
    <a:srgbClr val="C13D40"/>
    <a:srgbClr val="3DCB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82" autoAdjust="0"/>
    <p:restoredTop sz="94404" autoAdjust="0"/>
  </p:normalViewPr>
  <p:slideViewPr>
    <p:cSldViewPr snapToGrid="0">
      <p:cViewPr varScale="1">
        <p:scale>
          <a:sx n="70" d="100"/>
          <a:sy n="70" d="100"/>
        </p:scale>
        <p:origin x="630" y="7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gs" Target="tags/tag1.xml"/><Relationship Id="rId58" Type="http://schemas.microsoft.com/office/2018/10/relationships/authors" Target="author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ableStyles" Target="tableStyle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harriscountydeptofed-my.sharepoint.com/personal/edna_johnson_hcde-texas_org/Documents/Desktop/Special%20Projects/SBP/Monthly%20Reports/06.2025/Vendor%20Payment%20as%20of%2005.31.2025%20(SB)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baseline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/>
              <a:t>YTD Expenditures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baseline="0">
              <a:solidFill>
                <a:schemeClr val="tx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/>
      <c:pieChart>
        <c:varyColors val="1"/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/>
              <a:t>YTD Expenditures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C8C-477B-92CD-9C8C63AD7DD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C8C-477B-92CD-9C8C63AD7DD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C8C-477B-92CD-9C8C63AD7DD8}"/>
              </c:ext>
            </c:extLst>
          </c:dPt>
          <c:dLbls>
            <c:dLbl>
              <c:idx val="0"/>
              <c:layout>
                <c:manualLayout>
                  <c:x val="0.17499999999999999"/>
                  <c:y val="5.092592592592592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C8C-477B-92CD-9C8C63AD7DD8}"/>
                </c:ext>
              </c:extLst>
            </c:dLbl>
            <c:dLbl>
              <c:idx val="1"/>
              <c:layout>
                <c:manualLayout>
                  <c:x val="0.21250000000000002"/>
                  <c:y val="-0.1736111111111111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436111111111112"/>
                      <c:h val="0.2990740740740740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6C8C-477B-92CD-9C8C63AD7DD8}"/>
                </c:ext>
              </c:extLst>
            </c:dLbl>
            <c:dLbl>
              <c:idx val="2"/>
              <c:layout>
                <c:manualLayout>
                  <c:x val="-0.15"/>
                  <c:y val="6.944444444444444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C8C-477B-92CD-9C8C63AD7D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Visuals!$A$2:$A$4</c:f>
              <c:strCache>
                <c:ptCount val="3"/>
                <c:pt idx="0">
                  <c:v>Small Business</c:v>
                </c:pt>
                <c:pt idx="1">
                  <c:v>Non-Small Business</c:v>
                </c:pt>
                <c:pt idx="2">
                  <c:v>Govt and Utilities</c:v>
                </c:pt>
              </c:strCache>
            </c:strRef>
          </c:cat>
          <c:val>
            <c:numRef>
              <c:f>Visuals!$B$2:$B$4</c:f>
              <c:numCache>
                <c:formatCode>_("$"* #,##0_);_("$"* \(#,##0\);_("$"* "-"??_);_(@_)</c:formatCode>
                <c:ptCount val="3"/>
                <c:pt idx="0">
                  <c:v>1877931.8699999999</c:v>
                </c:pt>
                <c:pt idx="1">
                  <c:v>15660002.860000003</c:v>
                </c:pt>
                <c:pt idx="2">
                  <c:v>3730352.69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C8C-477B-92CD-9C8C63AD7DD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modernComment_12B_1AB590AB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7F36676A-82A2-4E0F-ADDC-780A7A47BDC4}" authorId="{ECDBC2B1-1D60-0867-926E-89C563EA5738}" created="2025-06-10T21:47:53.713">
    <pc:sldMkLst xmlns:pc="http://schemas.microsoft.com/office/powerpoint/2013/main/command">
      <pc:docMk/>
      <pc:sldMk cId="448106667" sldId="299"/>
    </pc:sldMkLst>
    <p188:txBody>
      <a:bodyPr/>
      <a:lstStyle/>
      <a:p>
        <a:r>
          <a:rPr lang="en-US"/>
          <a:t>NEED</a:t>
        </a:r>
      </a:p>
    </p188:txBody>
  </p188:cm>
</p188:cmLst>
</file>

<file path=ppt/comments/modernComment_143_38864B4B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ABC0ECF-6D64-411F-9451-AE00AA5FF570}" authorId="{ECDBC2B1-1D60-0867-926E-89C563EA5738}" created="2025-06-10T21:47:45.423">
    <pc:sldMkLst xmlns:pc="http://schemas.microsoft.com/office/powerpoint/2013/main/command">
      <pc:docMk/>
      <pc:sldMk cId="948325195" sldId="323"/>
    </pc:sldMkLst>
    <p188:txBody>
      <a:bodyPr/>
      <a:lstStyle/>
      <a:p>
        <a:r>
          <a:rPr lang="en-US"/>
          <a:t>NEED</a:t>
        </a:r>
      </a:p>
    </p188:txBody>
  </p188:cm>
</p188:cmLst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21T03:18:13.338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21T03:18:17.499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27,'0'-11,"0"-5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1T03:18:22.554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0,'160'447'0,"2872"-447"0,-3192-447 0,-2872 447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21T03:18:38.525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1 107,'1961'0,"-1708"-19,-6 1,-98 19,-132-3,1 0,-1-1,1 0,-1-2,33-12,-26 8,44-9,-30 13,0 1,-1 2,1 1,40 6,-51-1,-1 1,36 12,-61-16,23 8,-6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22T22:52:48.31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1,'0'-1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22T22:52:48.31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1,'0'-1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22T22:52:48.31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1,'0'-1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22T22:52:48.31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4"/>
            <a:ext cx="4028440" cy="351602"/>
          </a:xfrm>
          <a:prstGeom prst="rect">
            <a:avLst/>
          </a:prstGeom>
        </p:spPr>
        <p:txBody>
          <a:bodyPr vert="horz" lIns="52149" tIns="26074" rIns="52149" bIns="26074" rtlCol="0"/>
          <a:lstStyle>
            <a:lvl1pPr algn="l">
              <a:defRPr sz="7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543" y="4"/>
            <a:ext cx="4028440" cy="351602"/>
          </a:xfrm>
          <a:prstGeom prst="rect">
            <a:avLst/>
          </a:prstGeom>
        </p:spPr>
        <p:txBody>
          <a:bodyPr vert="horz" lIns="52149" tIns="26074" rIns="52149" bIns="26074" rtlCol="0"/>
          <a:lstStyle>
            <a:lvl1pPr algn="r">
              <a:defRPr sz="700"/>
            </a:lvl1pPr>
          </a:lstStyle>
          <a:p>
            <a:fld id="{9D6EA925-BE60-44B5-8E88-1D5BBF42BCA7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52149" tIns="26074" rIns="52149" bIns="2607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4300"/>
            <a:ext cx="7437120" cy="2759803"/>
          </a:xfrm>
          <a:prstGeom prst="rect">
            <a:avLst/>
          </a:prstGeom>
        </p:spPr>
        <p:txBody>
          <a:bodyPr vert="horz" lIns="52149" tIns="26074" rIns="52149" bIns="2607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803"/>
            <a:ext cx="4028440" cy="351601"/>
          </a:xfrm>
          <a:prstGeom prst="rect">
            <a:avLst/>
          </a:prstGeom>
        </p:spPr>
        <p:txBody>
          <a:bodyPr vert="horz" lIns="52149" tIns="26074" rIns="52149" bIns="26074" rtlCol="0" anchor="b"/>
          <a:lstStyle>
            <a:lvl1pPr algn="l">
              <a:defRPr sz="7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543" y="6658803"/>
            <a:ext cx="4028440" cy="351601"/>
          </a:xfrm>
          <a:prstGeom prst="rect">
            <a:avLst/>
          </a:prstGeom>
        </p:spPr>
        <p:txBody>
          <a:bodyPr vert="horz" lIns="52149" tIns="26074" rIns="52149" bIns="26074" rtlCol="0" anchor="b"/>
          <a:lstStyle>
            <a:lvl1pPr algn="r">
              <a:defRPr sz="700"/>
            </a:lvl1pPr>
          </a:lstStyle>
          <a:p>
            <a:fld id="{D8ACF2BF-3511-45CE-ADAE-F9A3C056D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504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5305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0750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9886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9998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8626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7628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7333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0159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6272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3671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544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3852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5650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1802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070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0703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3297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184688-995C-74FF-7829-F9A9C47B20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77FE47C-F842-E0FA-7350-9638D7DB2D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7305293-2253-B440-93F9-E023BD4E4A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1BA6DF-5226-BBDB-C2C5-FCD4B0146E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3739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85652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0600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02261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5D3373-853B-6523-FA95-AED236C64E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ADB679B-03DE-7431-08C9-39D97721A2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063DAF1-19DC-9F62-38BF-2FD801818A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9D3318-F8F4-9D6E-C1B7-E7597CFC9F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692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20510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2573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98115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42299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00156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71206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975A5C-B608-7253-6F05-20BFAA8318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AC06009-B768-8D46-80DF-4611E55CF6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DDCB9E-D5CC-127A-CB2B-8DD548BB06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2F076F-92F5-9915-0893-CBD2F29C0E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66782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975A5C-B608-7253-6F05-20BFAA8318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AC06009-B768-8D46-80DF-4611E55CF6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DDCB9E-D5CC-127A-CB2B-8DD548BB06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2F076F-92F5-9915-0893-CBD2F29C0E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22717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1235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B7725C-55E4-8F36-6EDB-FF876302AD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2249713-DD2A-9D16-A35F-FD89471B5E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66F224-8B8B-4341-7541-710C26B683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230CEA-B338-9FAB-75DA-18B1B44AAF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49452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411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AEEED2-BF30-3052-0251-248352DE48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C68F14D-442A-9A7C-4B8C-9C7694AB40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A57C82B-1D03-A125-DF14-F3A94B49B7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917BE9-36ED-F994-645E-CB2805AF08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2993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AFB17A-C2D7-073D-3BEE-C1468FED59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497E7A2-7071-9397-E98F-3AD79C4106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EA04C0-8D7D-842E-3253-BB012555AC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E95A18-7F81-541C-FDF0-379A494B61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7392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229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6121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711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214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"/>
            <a:ext cx="18288000" cy="8870315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45"/>
                </a:moveTo>
                <a:lnTo>
                  <a:pt x="18287998" y="8870245"/>
                </a:lnTo>
                <a:lnTo>
                  <a:pt x="18287998" y="0"/>
                </a:lnTo>
                <a:lnTo>
                  <a:pt x="0" y="0"/>
                </a:lnTo>
                <a:lnTo>
                  <a:pt x="0" y="8870245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9411" y="8870246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1753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659943" y="2520050"/>
            <a:ext cx="14968112" cy="2654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0" b="1" i="0">
                <a:solidFill>
                  <a:srgbClr val="13110E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59943" y="5550742"/>
            <a:ext cx="14968112" cy="1092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1F1D80-794B-4ADC-9DA2-BEB26978E765}" type="datetime1">
              <a:rPr lang="en-US" smtClean="0"/>
              <a:t>6/18/2025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400" b="0" i="0">
                <a:solidFill>
                  <a:srgbClr val="13110E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1FBF9-4ACB-428D-B809-2C963AACB850}" type="datetime1">
              <a:rPr lang="en-US" smtClean="0"/>
              <a:t>6/18/2025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400" b="0" i="0">
                <a:solidFill>
                  <a:srgbClr val="13110E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149D5-801E-4F4F-B7BE-7AF5C43063D1}" type="datetime1">
              <a:rPr lang="en-US" smtClean="0"/>
              <a:t>6/18/2025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400" b="0" i="0">
                <a:solidFill>
                  <a:srgbClr val="13110E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F2432-F9D9-4D94-86AA-C32CD7A569B9}" type="datetime1">
              <a:rPr lang="en-US" smtClean="0"/>
              <a:t>6/18/2025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4DEC0-0268-4441-9A71-AA9D129F496E}" type="datetime1">
              <a:rPr lang="en-US" smtClean="0"/>
              <a:t>6/18/2025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tx2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07424" y="1440181"/>
            <a:ext cx="7831836" cy="4584515"/>
          </a:xfrm>
        </p:spPr>
        <p:txBody>
          <a:bodyPr anchor="b">
            <a:normAutofit/>
          </a:bodyPr>
          <a:lstStyle>
            <a:lvl1pPr algn="l">
              <a:defRPr sz="6000" b="1" baseline="0"/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E46E52ED-0545-03BB-5AB6-4552E92B99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0617"/>
          <a:stretch/>
        </p:blipFill>
        <p:spPr>
          <a:xfrm>
            <a:off x="0" y="0"/>
            <a:ext cx="9229572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259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9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9596" y="108777"/>
            <a:ext cx="12446070" cy="1989771"/>
          </a:xfrm>
        </p:spPr>
        <p:txBody>
          <a:bodyPr anchor="b">
            <a:normAutofit/>
          </a:bodyPr>
          <a:lstStyle>
            <a:lvl1pPr>
              <a:defRPr sz="42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183D993-BA0D-4589-B631-1793D008E8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98447" y="3108960"/>
            <a:ext cx="12486134" cy="5239512"/>
          </a:xfrm>
        </p:spPr>
        <p:txBody>
          <a:bodyPr>
            <a:normAutofit/>
          </a:bodyPr>
          <a:lstStyle>
            <a:lvl1pPr marL="342900" indent="-342900">
              <a:lnSpc>
                <a:spcPts val="36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 sz="3000"/>
            </a:lvl1pPr>
            <a:lvl2pPr marL="1200150" indent="-514350">
              <a:lnSpc>
                <a:spcPts val="3600"/>
              </a:lnSpc>
              <a:buFont typeface="Arial" panose="020B0604020202020204" pitchFamily="34" charset="0"/>
              <a:buChar char="•"/>
              <a:defRPr sz="3000"/>
            </a:lvl2pPr>
            <a:lvl3pPr marL="1885950" indent="-514350">
              <a:lnSpc>
                <a:spcPts val="3600"/>
              </a:lnSpc>
              <a:buFont typeface="Arial" panose="020B0604020202020204" pitchFamily="34" charset="0"/>
              <a:buChar char="•"/>
              <a:defRPr sz="3000"/>
            </a:lvl3pPr>
            <a:lvl4pPr marL="2571750" indent="-514350">
              <a:lnSpc>
                <a:spcPts val="3600"/>
              </a:lnSpc>
              <a:buFont typeface="Arial" panose="020B0604020202020204" pitchFamily="34" charset="0"/>
              <a:buChar char="•"/>
              <a:defRPr sz="3000"/>
            </a:lvl4pPr>
            <a:lvl5pPr marL="3257550" indent="-514350">
              <a:lnSpc>
                <a:spcPts val="3600"/>
              </a:lnSpc>
              <a:buFont typeface="Arial" panose="020B0604020202020204" pitchFamily="34" charset="0"/>
              <a:buChar char="•"/>
              <a:defRPr sz="30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 </a:t>
            </a:r>
          </a:p>
          <a:p>
            <a:pPr lvl="3"/>
            <a:r>
              <a:rPr lang="en-US" dirty="0"/>
              <a:t>Fourth level </a:t>
            </a:r>
          </a:p>
          <a:p>
            <a:pPr lvl="4"/>
            <a:r>
              <a:rPr lang="en-US" dirty="0"/>
              <a:t>Fifth level </a:t>
            </a:r>
          </a:p>
          <a:p>
            <a:pPr lvl="0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67028" y="9369934"/>
            <a:ext cx="4005072" cy="323165"/>
          </a:xfrm>
        </p:spPr>
        <p:txBody>
          <a:bodyPr/>
          <a:lstStyle>
            <a:lvl1pPr>
              <a:defRPr sz="21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09291" y="9369934"/>
            <a:ext cx="4114800" cy="276999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00D319D-67F8-5830-99A3-7EB562C28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586" r="26226" b="3861"/>
          <a:stretch/>
        </p:blipFill>
        <p:spPr>
          <a:xfrm>
            <a:off x="14123195" y="397044"/>
            <a:ext cx="4164807" cy="9889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756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mmar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D06404F0-C6D6-98DF-5397-EF0F68B01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9256" t="-150" r="58720" b="30269"/>
          <a:stretch/>
        </p:blipFill>
        <p:spPr>
          <a:xfrm>
            <a:off x="13458827" y="7621931"/>
            <a:ext cx="4829175" cy="26650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9596" y="108777"/>
            <a:ext cx="15607761" cy="1989771"/>
          </a:xfrm>
        </p:spPr>
        <p:txBody>
          <a:bodyPr anchor="b">
            <a:normAutofit/>
          </a:bodyPr>
          <a:lstStyle>
            <a:lvl1pPr>
              <a:defRPr sz="42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13B79C6E-CF07-9F13-4C7C-A28E3488E3D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367028" y="3088004"/>
            <a:ext cx="9289257" cy="5531645"/>
          </a:xfrm>
        </p:spPr>
        <p:txBody>
          <a:bodyPr>
            <a:normAutofit/>
          </a:bodyPr>
          <a:lstStyle>
            <a:lvl1pPr marL="342900" indent="-3429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sz="3000"/>
            </a:lvl1pPr>
            <a:lvl2pPr marL="1028700" indent="-3429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3000"/>
            </a:lvl2pPr>
            <a:lvl3pPr marL="1714500" indent="-3429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3000"/>
            </a:lvl3pPr>
            <a:lvl4pPr marL="2400300" indent="-3429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3000"/>
            </a:lvl4pPr>
            <a:lvl5pPr marL="3086100" indent="-3429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3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34FA256-5ADA-A5BF-D116-1CFAA7EF867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2443225" y="3088006"/>
            <a:ext cx="4504133" cy="553164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500"/>
              </a:spcBef>
              <a:spcAft>
                <a:spcPts val="900"/>
              </a:spcAft>
              <a:buFont typeface="+mj-lt"/>
              <a:buNone/>
              <a:defRPr sz="3000"/>
            </a:lvl1pPr>
            <a:lvl2pPr marL="342900" indent="-342900">
              <a:lnSpc>
                <a:spcPct val="100000"/>
              </a:lnSpc>
              <a:spcBef>
                <a:spcPts val="1500"/>
              </a:spcBef>
              <a:spcAft>
                <a:spcPts val="900"/>
              </a:spcAft>
              <a:buFont typeface="+mj-lt"/>
              <a:buNone/>
              <a:defRPr sz="3000"/>
            </a:lvl2pPr>
            <a:lvl3pPr marL="0" indent="0">
              <a:lnSpc>
                <a:spcPct val="100000"/>
              </a:lnSpc>
              <a:spcBef>
                <a:spcPts val="1500"/>
              </a:spcBef>
              <a:spcAft>
                <a:spcPts val="900"/>
              </a:spcAft>
              <a:buFont typeface="+mj-lt"/>
              <a:buNone/>
              <a:defRPr sz="3000"/>
            </a:lvl3pPr>
            <a:lvl4pPr marL="0" indent="0">
              <a:lnSpc>
                <a:spcPct val="100000"/>
              </a:lnSpc>
              <a:spcBef>
                <a:spcPts val="1500"/>
              </a:spcBef>
              <a:spcAft>
                <a:spcPts val="900"/>
              </a:spcAft>
              <a:buFont typeface="+mj-lt"/>
              <a:buNone/>
              <a:defRPr sz="3000"/>
            </a:lvl4pPr>
            <a:lvl5pPr marL="0" indent="0">
              <a:lnSpc>
                <a:spcPct val="100000"/>
              </a:lnSpc>
              <a:spcBef>
                <a:spcPts val="1500"/>
              </a:spcBef>
              <a:spcAft>
                <a:spcPts val="900"/>
              </a:spcAft>
              <a:buFont typeface="+mj-lt"/>
              <a:buNone/>
              <a:defRPr sz="3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67028" y="9369934"/>
            <a:ext cx="4005072" cy="323165"/>
          </a:xfrm>
        </p:spPr>
        <p:txBody>
          <a:bodyPr/>
          <a:lstStyle>
            <a:lvl1pPr>
              <a:defRPr sz="21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09291" y="9369934"/>
            <a:ext cx="4114800" cy="276999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852486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9596" y="108777"/>
            <a:ext cx="15607761" cy="1989771"/>
          </a:xfrm>
        </p:spPr>
        <p:txBody>
          <a:bodyPr anchor="b">
            <a:normAutofit/>
          </a:bodyPr>
          <a:lstStyle>
            <a:lvl1pPr>
              <a:defRPr sz="42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13B79C6E-CF07-9F13-4C7C-A28E3488E3D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367028" y="3065144"/>
            <a:ext cx="15607761" cy="5888201"/>
          </a:xfrm>
        </p:spPr>
        <p:txBody>
          <a:bodyPr>
            <a:normAutofit/>
          </a:bodyPr>
          <a:lstStyle>
            <a:lvl1pPr marL="342900" indent="-3429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 sz="3000"/>
            </a:lvl1pPr>
            <a:lvl2pPr marL="1028700" indent="-342900">
              <a:lnSpc>
                <a:spcPct val="100000"/>
              </a:lnSpc>
              <a:spcBef>
                <a:spcPts val="750"/>
              </a:spcBef>
              <a:spcAft>
                <a:spcPts val="900"/>
              </a:spcAft>
              <a:defRPr sz="3000"/>
            </a:lvl2pPr>
            <a:lvl3pPr marL="1714500" indent="-342900">
              <a:lnSpc>
                <a:spcPct val="100000"/>
              </a:lnSpc>
              <a:spcBef>
                <a:spcPts val="750"/>
              </a:spcBef>
              <a:spcAft>
                <a:spcPts val="900"/>
              </a:spcAft>
              <a:defRPr sz="3000"/>
            </a:lvl3pPr>
            <a:lvl4pPr marL="2400300" indent="-342900">
              <a:lnSpc>
                <a:spcPct val="100000"/>
              </a:lnSpc>
              <a:spcBef>
                <a:spcPts val="750"/>
              </a:spcBef>
              <a:spcAft>
                <a:spcPts val="900"/>
              </a:spcAft>
              <a:defRPr sz="3000"/>
            </a:lvl4pPr>
            <a:lvl5pPr marL="3086100" indent="-342900">
              <a:lnSpc>
                <a:spcPct val="100000"/>
              </a:lnSpc>
              <a:spcBef>
                <a:spcPts val="750"/>
              </a:spcBef>
              <a:spcAft>
                <a:spcPts val="900"/>
              </a:spcAft>
              <a:defRPr sz="3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67028" y="9369934"/>
            <a:ext cx="4005072" cy="323165"/>
          </a:xfrm>
        </p:spPr>
        <p:txBody>
          <a:bodyPr/>
          <a:lstStyle>
            <a:lvl1pPr>
              <a:defRPr sz="21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09291" y="9369934"/>
            <a:ext cx="4114800" cy="276999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64462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32044" y="1887579"/>
            <a:ext cx="5423911" cy="1000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400" b="0" i="0">
                <a:solidFill>
                  <a:srgbClr val="13110E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59943" y="2796890"/>
            <a:ext cx="14968112" cy="4648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9D82C-6F83-460B-99A4-2E149E54F995}" type="datetime1">
              <a:rPr lang="en-US" smtClean="0"/>
              <a:t>6/18/2025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18.pn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Relationship Id="rId6" Type="http://schemas.openxmlformats.org/officeDocument/2006/relationships/customXml" Target="../ink/ink2.xml"/><Relationship Id="rId11" Type="http://schemas.openxmlformats.org/officeDocument/2006/relationships/image" Target="../media/image21.png"/><Relationship Id="rId5" Type="http://schemas.openxmlformats.org/officeDocument/2006/relationships/image" Target="../media/image180.png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6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7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8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9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0.xml"/><Relationship Id="rId5" Type="http://schemas.openxmlformats.org/officeDocument/2006/relationships/image" Target="../media/image27.png"/><Relationship Id="rId4" Type="http://schemas.microsoft.com/office/2018/10/relationships/comments" Target="../comments/modernComment_143_38864B4B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8.png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1.xml"/><Relationship Id="rId5" Type="http://schemas.openxmlformats.org/officeDocument/2006/relationships/image" Target="../media/image28.png"/><Relationship Id="rId4" Type="http://schemas.microsoft.com/office/2018/10/relationships/comments" Target="../comments/modernComment_12B_1AB590AB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2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3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4.xm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6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7.xml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.xml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9.xml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1.xml"/><Relationship Id="rId4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2.xml"/><Relationship Id="rId4" Type="http://schemas.openxmlformats.org/officeDocument/2006/relationships/image" Target="../media/image4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3.xml"/><Relationship Id="rId4" Type="http://schemas.openxmlformats.org/officeDocument/2006/relationships/image" Target="../media/image4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3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5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7.xml"/><Relationship Id="rId4" Type="http://schemas.openxmlformats.org/officeDocument/2006/relationships/chart" Target="../charts/char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9.xml"/><Relationship Id="rId6" Type="http://schemas.openxmlformats.org/officeDocument/2006/relationships/image" Target="../media/image44.png"/><Relationship Id="rId5" Type="http://schemas.openxmlformats.org/officeDocument/2006/relationships/image" Target="../media/image290.png"/><Relationship Id="rId4" Type="http://schemas.openxmlformats.org/officeDocument/2006/relationships/customXml" Target="../ink/ink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0.xml"/><Relationship Id="rId6" Type="http://schemas.openxmlformats.org/officeDocument/2006/relationships/image" Target="../media/image45.png"/><Relationship Id="rId5" Type="http://schemas.openxmlformats.org/officeDocument/2006/relationships/image" Target="../media/image330.png"/><Relationship Id="rId4" Type="http://schemas.openxmlformats.org/officeDocument/2006/relationships/customXml" Target="../ink/ink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1.xml"/><Relationship Id="rId6" Type="http://schemas.openxmlformats.org/officeDocument/2006/relationships/image" Target="../media/image46.png"/><Relationship Id="rId5" Type="http://schemas.openxmlformats.org/officeDocument/2006/relationships/image" Target="../media/image290.png"/><Relationship Id="rId4" Type="http://schemas.openxmlformats.org/officeDocument/2006/relationships/customXml" Target="../ink/ink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2.xml"/><Relationship Id="rId6" Type="http://schemas.openxmlformats.org/officeDocument/2006/relationships/image" Target="../media/image47.png"/><Relationship Id="rId5" Type="http://schemas.openxmlformats.org/officeDocument/2006/relationships/image" Target="../media/image330.png"/><Relationship Id="rId4" Type="http://schemas.openxmlformats.org/officeDocument/2006/relationships/customXml" Target="../ink/ink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Relationship Id="rId4" Type="http://schemas.openxmlformats.org/officeDocument/2006/relationships/image" Target="../media/image4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Relationship Id="rId4" Type="http://schemas.openxmlformats.org/officeDocument/2006/relationships/image" Target="../media/image4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8.xml"/><Relationship Id="rId5" Type="http://schemas.openxmlformats.org/officeDocument/2006/relationships/image" Target="../media/image41.png"/><Relationship Id="rId4" Type="http://schemas.openxmlformats.org/officeDocument/2006/relationships/image" Target="../media/image5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">
            <a:extLst>
              <a:ext uri="{FF2B5EF4-FFF2-40B4-BE49-F238E27FC236}">
                <a16:creationId xmlns:a16="http://schemas.microsoft.com/office/drawing/2014/main" id="{83FBB4A2-5AA1-D12D-AB85-2D2BC70B9354}"/>
              </a:ext>
            </a:extLst>
          </p:cNvPr>
          <p:cNvSpPr/>
          <p:nvPr/>
        </p:nvSpPr>
        <p:spPr>
          <a:xfrm>
            <a:off x="0" y="-1455402"/>
            <a:ext cx="18288000" cy="8870315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2" name="object 2"/>
          <p:cNvGrpSpPr/>
          <p:nvPr/>
        </p:nvGrpSpPr>
        <p:grpSpPr>
          <a:xfrm>
            <a:off x="-9525" y="-84519"/>
            <a:ext cx="18278475" cy="10371519"/>
            <a:chOff x="9411" y="-429342"/>
            <a:chExt cx="18278475" cy="10806880"/>
          </a:xfrm>
        </p:grpSpPr>
        <p:pic>
          <p:nvPicPr>
            <p:cNvPr id="3" name="object 3" descr="Person holding tablet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410" t="56" r="1240" b="2182"/>
            <a:stretch/>
          </p:blipFill>
          <p:spPr>
            <a:xfrm>
              <a:off x="11395089" y="-429342"/>
              <a:ext cx="6892797" cy="1005680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4" name="object 4"/>
            <p:cNvSpPr/>
            <p:nvPr/>
          </p:nvSpPr>
          <p:spPr>
            <a:xfrm>
              <a:off x="9411" y="8844748"/>
              <a:ext cx="18278475" cy="1532790"/>
            </a:xfrm>
            <a:custGeom>
              <a:avLst/>
              <a:gdLst/>
              <a:ahLst/>
              <a:cxnLst/>
              <a:rect l="l" t="t" r="r" b="b"/>
              <a:pathLst>
                <a:path w="18278475" h="1419225">
                  <a:moveTo>
                    <a:pt x="18278473" y="1419224"/>
                  </a:moveTo>
                  <a:lnTo>
                    <a:pt x="0" y="1419224"/>
                  </a:lnTo>
                  <a:lnTo>
                    <a:pt x="0" y="0"/>
                  </a:lnTo>
                  <a:lnTo>
                    <a:pt x="18278473" y="0"/>
                  </a:lnTo>
                  <a:lnTo>
                    <a:pt x="18278473" y="1419224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1038554" y="8466122"/>
              <a:ext cx="1323340" cy="781050"/>
            </a:xfrm>
            <a:custGeom>
              <a:avLst/>
              <a:gdLst/>
              <a:ahLst/>
              <a:cxnLst/>
              <a:rect l="l" t="t" r="r" b="b"/>
              <a:pathLst>
                <a:path w="1323339" h="781050">
                  <a:moveTo>
                    <a:pt x="931100" y="780455"/>
                  </a:moveTo>
                  <a:lnTo>
                    <a:pt x="392215" y="780455"/>
                  </a:lnTo>
                  <a:lnTo>
                    <a:pt x="342979" y="777418"/>
                  </a:lnTo>
                  <a:lnTo>
                    <a:pt x="295579" y="768549"/>
                  </a:lnTo>
                  <a:lnTo>
                    <a:pt x="250380" y="754212"/>
                  </a:lnTo>
                  <a:lnTo>
                    <a:pt x="207749" y="734771"/>
                  </a:lnTo>
                  <a:lnTo>
                    <a:pt x="168052" y="710591"/>
                  </a:lnTo>
                  <a:lnTo>
                    <a:pt x="131654" y="682035"/>
                  </a:lnTo>
                  <a:lnTo>
                    <a:pt x="98921" y="649468"/>
                  </a:lnTo>
                  <a:lnTo>
                    <a:pt x="70220" y="613255"/>
                  </a:lnTo>
                  <a:lnTo>
                    <a:pt x="45917" y="573758"/>
                  </a:lnTo>
                  <a:lnTo>
                    <a:pt x="26377" y="531343"/>
                  </a:lnTo>
                  <a:lnTo>
                    <a:pt x="11967" y="486373"/>
                  </a:lnTo>
                  <a:lnTo>
                    <a:pt x="3052" y="439214"/>
                  </a:lnTo>
                  <a:lnTo>
                    <a:pt x="0" y="390227"/>
                  </a:lnTo>
                  <a:lnTo>
                    <a:pt x="3052" y="341241"/>
                  </a:lnTo>
                  <a:lnTo>
                    <a:pt x="11967" y="294081"/>
                  </a:lnTo>
                  <a:lnTo>
                    <a:pt x="26377" y="249112"/>
                  </a:lnTo>
                  <a:lnTo>
                    <a:pt x="45917" y="206697"/>
                  </a:lnTo>
                  <a:lnTo>
                    <a:pt x="70220" y="167200"/>
                  </a:lnTo>
                  <a:lnTo>
                    <a:pt x="98921" y="130986"/>
                  </a:lnTo>
                  <a:lnTo>
                    <a:pt x="131654" y="98420"/>
                  </a:lnTo>
                  <a:lnTo>
                    <a:pt x="168052" y="69864"/>
                  </a:lnTo>
                  <a:lnTo>
                    <a:pt x="207749" y="45684"/>
                  </a:lnTo>
                  <a:lnTo>
                    <a:pt x="250380" y="26243"/>
                  </a:lnTo>
                  <a:lnTo>
                    <a:pt x="295579" y="11906"/>
                  </a:lnTo>
                  <a:lnTo>
                    <a:pt x="342979" y="3037"/>
                  </a:lnTo>
                  <a:lnTo>
                    <a:pt x="392215" y="0"/>
                  </a:lnTo>
                  <a:lnTo>
                    <a:pt x="931100" y="0"/>
                  </a:lnTo>
                  <a:lnTo>
                    <a:pt x="980335" y="3037"/>
                  </a:lnTo>
                  <a:lnTo>
                    <a:pt x="1027736" y="11906"/>
                  </a:lnTo>
                  <a:lnTo>
                    <a:pt x="1072934" y="26243"/>
                  </a:lnTo>
                  <a:lnTo>
                    <a:pt x="1115565" y="45684"/>
                  </a:lnTo>
                  <a:lnTo>
                    <a:pt x="1155263" y="69864"/>
                  </a:lnTo>
                  <a:lnTo>
                    <a:pt x="1191661" y="98420"/>
                  </a:lnTo>
                  <a:lnTo>
                    <a:pt x="1224394" y="130986"/>
                  </a:lnTo>
                  <a:lnTo>
                    <a:pt x="1253094" y="167200"/>
                  </a:lnTo>
                  <a:lnTo>
                    <a:pt x="1277398" y="206697"/>
                  </a:lnTo>
                  <a:lnTo>
                    <a:pt x="1296938" y="249112"/>
                  </a:lnTo>
                  <a:lnTo>
                    <a:pt x="1311348" y="294081"/>
                  </a:lnTo>
                  <a:lnTo>
                    <a:pt x="1320262" y="341241"/>
                  </a:lnTo>
                  <a:lnTo>
                    <a:pt x="1323315" y="390227"/>
                  </a:lnTo>
                  <a:lnTo>
                    <a:pt x="1320262" y="439214"/>
                  </a:lnTo>
                  <a:lnTo>
                    <a:pt x="1311348" y="486373"/>
                  </a:lnTo>
                  <a:lnTo>
                    <a:pt x="1296938" y="531343"/>
                  </a:lnTo>
                  <a:lnTo>
                    <a:pt x="1277398" y="573758"/>
                  </a:lnTo>
                  <a:lnTo>
                    <a:pt x="1253094" y="613255"/>
                  </a:lnTo>
                  <a:lnTo>
                    <a:pt x="1224394" y="649468"/>
                  </a:lnTo>
                  <a:lnTo>
                    <a:pt x="1191661" y="682035"/>
                  </a:lnTo>
                  <a:lnTo>
                    <a:pt x="1155263" y="710591"/>
                  </a:lnTo>
                  <a:lnTo>
                    <a:pt x="1115565" y="734771"/>
                  </a:lnTo>
                  <a:lnTo>
                    <a:pt x="1072934" y="754212"/>
                  </a:lnTo>
                  <a:lnTo>
                    <a:pt x="1027736" y="768549"/>
                  </a:lnTo>
                  <a:lnTo>
                    <a:pt x="980335" y="777418"/>
                  </a:lnTo>
                  <a:lnTo>
                    <a:pt x="931100" y="780455"/>
                  </a:lnTo>
                  <a:close/>
                </a:path>
              </a:pathLst>
            </a:custGeom>
            <a:solidFill>
              <a:srgbClr val="13110E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23608" y="8756680"/>
              <a:ext cx="752475" cy="238125"/>
            </a:xfrm>
            <a:custGeom>
              <a:avLst/>
              <a:gdLst/>
              <a:ahLst/>
              <a:cxnLst/>
              <a:rect l="l" t="t" r="r" b="b"/>
              <a:pathLst>
                <a:path w="752475" h="238125">
                  <a:moveTo>
                    <a:pt x="590064" y="237860"/>
                  </a:moveTo>
                  <a:lnTo>
                    <a:pt x="578817" y="237860"/>
                  </a:lnTo>
                  <a:lnTo>
                    <a:pt x="572490" y="235042"/>
                  </a:lnTo>
                  <a:lnTo>
                    <a:pt x="568272" y="228702"/>
                  </a:lnTo>
                  <a:lnTo>
                    <a:pt x="565098" y="220809"/>
                  </a:lnTo>
                  <a:lnTo>
                    <a:pt x="565021" y="212586"/>
                  </a:lnTo>
                  <a:lnTo>
                    <a:pt x="567975" y="205023"/>
                  </a:lnTo>
                  <a:lnTo>
                    <a:pt x="573896" y="199112"/>
                  </a:lnTo>
                  <a:lnTo>
                    <a:pt x="661769" y="139933"/>
                  </a:lnTo>
                  <a:lnTo>
                    <a:pt x="0" y="139933"/>
                  </a:lnTo>
                  <a:lnTo>
                    <a:pt x="0" y="97662"/>
                  </a:lnTo>
                  <a:lnTo>
                    <a:pt x="661769" y="97662"/>
                  </a:lnTo>
                  <a:lnTo>
                    <a:pt x="573896" y="38483"/>
                  </a:lnTo>
                  <a:lnTo>
                    <a:pt x="567975" y="32275"/>
                  </a:lnTo>
                  <a:lnTo>
                    <a:pt x="565021" y="24745"/>
                  </a:lnTo>
                  <a:lnTo>
                    <a:pt x="565098" y="16688"/>
                  </a:lnTo>
                  <a:lnTo>
                    <a:pt x="568272" y="8894"/>
                  </a:lnTo>
                  <a:lnTo>
                    <a:pt x="574467" y="2961"/>
                  </a:lnTo>
                  <a:lnTo>
                    <a:pt x="581980" y="0"/>
                  </a:lnTo>
                  <a:lnTo>
                    <a:pt x="590021" y="77"/>
                  </a:lnTo>
                  <a:lnTo>
                    <a:pt x="597797" y="3258"/>
                  </a:lnTo>
                  <a:lnTo>
                    <a:pt x="742612" y="101185"/>
                  </a:lnTo>
                  <a:lnTo>
                    <a:pt x="748938" y="105412"/>
                  </a:lnTo>
                  <a:lnTo>
                    <a:pt x="752453" y="111753"/>
                  </a:lnTo>
                  <a:lnTo>
                    <a:pt x="752453" y="125843"/>
                  </a:lnTo>
                  <a:lnTo>
                    <a:pt x="748938" y="132184"/>
                  </a:lnTo>
                  <a:lnTo>
                    <a:pt x="743315" y="136411"/>
                  </a:lnTo>
                  <a:lnTo>
                    <a:pt x="597797" y="234338"/>
                  </a:lnTo>
                  <a:lnTo>
                    <a:pt x="594282" y="236451"/>
                  </a:lnTo>
                  <a:lnTo>
                    <a:pt x="590064" y="23786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41420" y="1954703"/>
            <a:ext cx="9685421" cy="4302716"/>
          </a:xfrm>
          <a:prstGeom prst="rect">
            <a:avLst/>
          </a:prstGeom>
        </p:spPr>
        <p:txBody>
          <a:bodyPr vert="horz" wrap="square" lIns="0" tIns="68580" rIns="0" bIns="0" rtlCol="0" anchor="t">
            <a:spAutoFit/>
          </a:bodyPr>
          <a:lstStyle/>
          <a:p>
            <a:pPr marL="12700" marR="5080">
              <a:lnSpc>
                <a:spcPts val="12450"/>
              </a:lnSpc>
              <a:spcBef>
                <a:spcPts val="540"/>
              </a:spcBef>
            </a:pPr>
            <a:r>
              <a:rPr lang="en-US" sz="10400" b="1" spc="-180" dirty="0">
                <a:solidFill>
                  <a:srgbClr val="13110E"/>
                </a:solidFill>
                <a:latin typeface="Roboto"/>
                <a:cs typeface="Roboto"/>
              </a:rPr>
              <a:t>Financial Highlights</a:t>
            </a:r>
            <a:endParaRPr lang="en-US" sz="10400" dirty="0">
              <a:latin typeface="Roboto"/>
              <a:cs typeface="Roboto"/>
            </a:endParaRPr>
          </a:p>
          <a:p>
            <a:pPr marL="12700" marR="2282190">
              <a:lnSpc>
                <a:spcPct val="115199"/>
              </a:lnSpc>
              <a:spcBef>
                <a:spcPts val="3875"/>
              </a:spcBef>
            </a:pPr>
            <a:r>
              <a:rPr lang="en-US" sz="3200" dirty="0">
                <a:solidFill>
                  <a:srgbClr val="13110E"/>
                </a:solidFill>
                <a:latin typeface="Roboto"/>
                <a:cs typeface="Roboto"/>
              </a:rPr>
              <a:t>As of May 31, 2025</a:t>
            </a:r>
            <a:endParaRPr lang="en-US" sz="3200" dirty="0">
              <a:solidFill>
                <a:srgbClr val="13110E"/>
              </a:solidFill>
              <a:latin typeface="Roboto"/>
              <a:ea typeface="Roboto"/>
              <a:cs typeface="Roboto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2D207C4-1CBF-4585-B814-CE209C232B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711" y="130077"/>
            <a:ext cx="4907603" cy="133426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>
            <a:extLst>
              <a:ext uri="{FF2B5EF4-FFF2-40B4-BE49-F238E27FC236}">
                <a16:creationId xmlns:a16="http://schemas.microsoft.com/office/drawing/2014/main" id="{E0B45EF4-412F-B47D-3BFB-4A362D3DCDEB}"/>
              </a:ext>
            </a:extLst>
          </p:cNvPr>
          <p:cNvSpPr/>
          <p:nvPr/>
        </p:nvSpPr>
        <p:spPr>
          <a:xfrm>
            <a:off x="947463" y="2263140"/>
            <a:ext cx="8059378" cy="7734657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266700" prst="coolSlant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FE33D48F-A199-4DAF-1B98-AF927DE01C91}"/>
              </a:ext>
            </a:extLst>
          </p:cNvPr>
          <p:cNvSpPr/>
          <p:nvPr/>
        </p:nvSpPr>
        <p:spPr>
          <a:xfrm>
            <a:off x="9281159" y="2263140"/>
            <a:ext cx="8059378" cy="7734657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266700" prst="coolSlant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itle 23">
            <a:extLst>
              <a:ext uri="{FF2B5EF4-FFF2-40B4-BE49-F238E27FC236}">
                <a16:creationId xmlns:a16="http://schemas.microsoft.com/office/drawing/2014/main" id="{28740703-8087-43AF-B2A8-ACFDCB7758ED}"/>
              </a:ext>
            </a:extLst>
          </p:cNvPr>
          <p:cNvSpPr txBox="1">
            <a:spLocks/>
          </p:cNvSpPr>
          <p:nvPr/>
        </p:nvSpPr>
        <p:spPr>
          <a:xfrm>
            <a:off x="4193403" y="322429"/>
            <a:ext cx="10058400" cy="1685817"/>
          </a:xfrm>
          <a:prstGeom prst="rect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txBody>
          <a:bodyPr wrap="square" lIns="0" tIns="0" rIns="0" bIns="0" anchor="ctr" anchorCtr="1">
            <a:normAutofit fontScale="97500"/>
          </a:bodyPr>
          <a:lstStyle>
            <a:defPPr>
              <a:defRPr lang="en-US"/>
            </a:defPPr>
            <a:lvl1pPr algn="ctr">
              <a:defRPr sz="3600" b="1" i="0" kern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defRPr>
            </a:lvl1pPr>
          </a:lstStyle>
          <a:p>
            <a:r>
              <a:rPr lang="en-US" dirty="0"/>
              <a:t>INTERIM FINANCIAL REPORT (unaudited)</a:t>
            </a:r>
            <a:br>
              <a:rPr lang="en-US" dirty="0"/>
            </a:br>
            <a:r>
              <a:rPr lang="en-US" dirty="0"/>
              <a:t>As of May 31, 2025</a:t>
            </a:r>
            <a:br>
              <a:rPr lang="en-US" dirty="0"/>
            </a:br>
            <a:r>
              <a:rPr lang="en-US" dirty="0"/>
              <a:t>Indicators of Efficient Leverage Reserves</a:t>
            </a:r>
          </a:p>
        </p:txBody>
      </p:sp>
      <p:sp>
        <p:nvSpPr>
          <p:cNvPr id="6" name="Text Placeholder 24">
            <a:extLst>
              <a:ext uri="{FF2B5EF4-FFF2-40B4-BE49-F238E27FC236}">
                <a16:creationId xmlns:a16="http://schemas.microsoft.com/office/drawing/2014/main" id="{39653590-D6FD-4271-8C1D-3A21AA130B26}"/>
              </a:ext>
            </a:extLst>
          </p:cNvPr>
          <p:cNvSpPr txBox="1">
            <a:spLocks/>
          </p:cNvSpPr>
          <p:nvPr/>
        </p:nvSpPr>
        <p:spPr>
          <a:xfrm>
            <a:off x="1375889" y="2578222"/>
            <a:ext cx="7196419" cy="181062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291F35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Unassigned Fund </a:t>
            </a:r>
            <a:r>
              <a:rPr lang="en-US" sz="3000" ker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Adobe Devanagari" panose="02040503050201020203" pitchFamily="18" charset="0"/>
              </a:rPr>
              <a:t>Balance</a:t>
            </a: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Ratio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How much is available in reserves?</a:t>
            </a:r>
          </a:p>
        </p:txBody>
      </p:sp>
      <p:sp>
        <p:nvSpPr>
          <p:cNvPr id="7" name="Text Placeholder 26">
            <a:extLst>
              <a:ext uri="{FF2B5EF4-FFF2-40B4-BE49-F238E27FC236}">
                <a16:creationId xmlns:a16="http://schemas.microsoft.com/office/drawing/2014/main" id="{A733D9A4-8C3B-4662-A196-FDFE21D54391}"/>
              </a:ext>
            </a:extLst>
          </p:cNvPr>
          <p:cNvSpPr txBox="1">
            <a:spLocks/>
          </p:cNvSpPr>
          <p:nvPr/>
        </p:nvSpPr>
        <p:spPr>
          <a:xfrm>
            <a:off x="9745747" y="2571288"/>
            <a:ext cx="7196328" cy="182449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291F35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Debt to Income Ratio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What is the ability of HCDE to cover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its debt payments?</a:t>
            </a:r>
          </a:p>
        </p:txBody>
      </p:sp>
      <p:sp>
        <p:nvSpPr>
          <p:cNvPr id="8" name="Content Placeholder 25">
            <a:extLst>
              <a:ext uri="{FF2B5EF4-FFF2-40B4-BE49-F238E27FC236}">
                <a16:creationId xmlns:a16="http://schemas.microsoft.com/office/drawing/2014/main" id="{C37B8A53-83E6-4E8F-96BC-183224BB353A}"/>
              </a:ext>
            </a:extLst>
          </p:cNvPr>
          <p:cNvSpPr txBox="1">
            <a:spLocks/>
          </p:cNvSpPr>
          <p:nvPr/>
        </p:nvSpPr>
        <p:spPr>
          <a:xfrm>
            <a:off x="1375889" y="4550835"/>
            <a:ext cx="7196419" cy="32335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291F35"/>
            </a:solidFill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R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0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Unassigned Fund Balance    </a:t>
            </a:r>
            <a:r>
              <a:rPr lang="en-US" sz="3000" b="1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$20,673,342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0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Total Fund Balance                </a:t>
            </a:r>
            <a:r>
              <a:rPr lang="en-US" sz="3000" b="1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$48,891,529</a:t>
            </a:r>
          </a:p>
        </p:txBody>
      </p:sp>
      <p:sp>
        <p:nvSpPr>
          <p:cNvPr id="9" name="Content Placeholder 27">
            <a:extLst>
              <a:ext uri="{FF2B5EF4-FFF2-40B4-BE49-F238E27FC236}">
                <a16:creationId xmlns:a16="http://schemas.microsoft.com/office/drawing/2014/main" id="{1C932B4E-44F4-4DA9-B0C6-056579F33448}"/>
              </a:ext>
            </a:extLst>
          </p:cNvPr>
          <p:cNvSpPr txBox="1">
            <a:spLocks/>
          </p:cNvSpPr>
          <p:nvPr/>
        </p:nvSpPr>
        <p:spPr>
          <a:xfrm>
            <a:off x="9715783" y="4508618"/>
            <a:ext cx="7196328" cy="323725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291F35"/>
            </a:solidFill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Annual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Principal and Interest Payments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on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Term Debt and Capital Leases :  	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$2,598,038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kern="0" dirty="0">
              <a:solidFill>
                <a:schemeClr val="bg2">
                  <a:lumMod val="1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G/F Revenue	Less Facility </a:t>
            </a:r>
            <a:r>
              <a:rPr lang="en-US" sz="24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$62,067,565-5,128,538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Charges 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: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	</a:t>
            </a:r>
            <a:r>
              <a:rPr lang="en-US" sz="24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	</a:t>
            </a:r>
          </a:p>
        </p:txBody>
      </p:sp>
      <p:sp>
        <p:nvSpPr>
          <p:cNvPr id="11" name="Bevel 12">
            <a:extLst>
              <a:ext uri="{FF2B5EF4-FFF2-40B4-BE49-F238E27FC236}">
                <a16:creationId xmlns:a16="http://schemas.microsoft.com/office/drawing/2014/main" id="{EEF485A8-CD60-44C5-8F15-D4E683B4F4D5}"/>
              </a:ext>
            </a:extLst>
          </p:cNvPr>
          <p:cNvSpPr/>
          <p:nvPr/>
        </p:nvSpPr>
        <p:spPr>
          <a:xfrm>
            <a:off x="1664754" y="8189150"/>
            <a:ext cx="2644764" cy="1034886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42% FY25</a:t>
            </a:r>
          </a:p>
        </p:txBody>
      </p:sp>
      <p:sp>
        <p:nvSpPr>
          <p:cNvPr id="12" name="Bevel 23">
            <a:extLst>
              <a:ext uri="{FF2B5EF4-FFF2-40B4-BE49-F238E27FC236}">
                <a16:creationId xmlns:a16="http://schemas.microsoft.com/office/drawing/2014/main" id="{DC45B176-7DA9-432F-815F-365A3BCBA8C4}"/>
              </a:ext>
            </a:extLst>
          </p:cNvPr>
          <p:cNvSpPr/>
          <p:nvPr/>
        </p:nvSpPr>
        <p:spPr>
          <a:xfrm>
            <a:off x="5296391" y="8189150"/>
            <a:ext cx="2644764" cy="1034886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38% FY24</a:t>
            </a:r>
          </a:p>
        </p:txBody>
      </p:sp>
      <p:sp>
        <p:nvSpPr>
          <p:cNvPr id="13" name="Bevel 24">
            <a:extLst>
              <a:ext uri="{FF2B5EF4-FFF2-40B4-BE49-F238E27FC236}">
                <a16:creationId xmlns:a16="http://schemas.microsoft.com/office/drawing/2014/main" id="{5143F0AF-18EF-4068-B900-D5016A449D7A}"/>
              </a:ext>
            </a:extLst>
          </p:cNvPr>
          <p:cNvSpPr/>
          <p:nvPr/>
        </p:nvSpPr>
        <p:spPr>
          <a:xfrm>
            <a:off x="10309276" y="8193832"/>
            <a:ext cx="2644765" cy="1025522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4.5% FY25 </a:t>
            </a:r>
          </a:p>
        </p:txBody>
      </p:sp>
      <p:sp>
        <p:nvSpPr>
          <p:cNvPr id="14" name="Bevel 25">
            <a:extLst>
              <a:ext uri="{FF2B5EF4-FFF2-40B4-BE49-F238E27FC236}">
                <a16:creationId xmlns:a16="http://schemas.microsoft.com/office/drawing/2014/main" id="{7A1D7E06-5298-4FA8-9168-5652B57CEC47}"/>
              </a:ext>
            </a:extLst>
          </p:cNvPr>
          <p:cNvSpPr/>
          <p:nvPr/>
        </p:nvSpPr>
        <p:spPr>
          <a:xfrm>
            <a:off x="13940914" y="8226415"/>
            <a:ext cx="2644765" cy="1013317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4% FY24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8FBE148-B491-4D3D-8C4C-50410535BBE0}"/>
              </a:ext>
            </a:extLst>
          </p:cNvPr>
          <p:cNvSpPr/>
          <p:nvPr/>
        </p:nvSpPr>
        <p:spPr>
          <a:xfrm>
            <a:off x="2219780" y="9379911"/>
            <a:ext cx="2194560" cy="50292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 65%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EB43454-69D3-4976-B570-AC45B72332B2}"/>
              </a:ext>
            </a:extLst>
          </p:cNvPr>
          <p:cNvSpPr/>
          <p:nvPr/>
        </p:nvSpPr>
        <p:spPr>
          <a:xfrm>
            <a:off x="10588113" y="9379911"/>
            <a:ext cx="2194560" cy="50292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5</a:t>
            </a:r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%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20000"/>
                  <a:lumOff val="80000"/>
                </a:scheme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D4FFCF4-2A7B-4E47-A5D6-E5126F69E0B5}"/>
              </a:ext>
            </a:extLst>
          </p:cNvPr>
          <p:cNvSpPr/>
          <p:nvPr/>
        </p:nvSpPr>
        <p:spPr>
          <a:xfrm>
            <a:off x="4489707" y="9417175"/>
            <a:ext cx="31863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1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D6FEC8A-BDC6-42B7-A514-545C9EC33ACA}"/>
              </a:ext>
            </a:extLst>
          </p:cNvPr>
          <p:cNvSpPr/>
          <p:nvPr/>
        </p:nvSpPr>
        <p:spPr>
          <a:xfrm>
            <a:off x="12954041" y="9398542"/>
            <a:ext cx="350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5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6701C72-CD2D-4B1C-AE54-C430A60303A1}"/>
              </a:ext>
            </a:extLst>
          </p:cNvPr>
          <p:cNvCxnSpPr/>
          <p:nvPr/>
        </p:nvCxnSpPr>
        <p:spPr>
          <a:xfrm>
            <a:off x="1438791" y="5131553"/>
            <a:ext cx="6940160" cy="0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7D658FF-669F-48C7-915B-AB258AC0BF33}"/>
              </a:ext>
            </a:extLst>
          </p:cNvPr>
          <p:cNvSpPr txBox="1"/>
          <p:nvPr/>
        </p:nvSpPr>
        <p:spPr>
          <a:xfrm>
            <a:off x="1407340" y="6347524"/>
            <a:ext cx="7196419" cy="147732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en-US" sz="3000" kern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Goal: 		  &lt;75%</a:t>
            </a:r>
          </a:p>
          <a:p>
            <a:r>
              <a:rPr lang="en-US" sz="3000" kern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Benchmark:	  50% to 75%</a:t>
            </a:r>
          </a:p>
          <a:p>
            <a:r>
              <a:rPr lang="en-US" sz="3000" kern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Danger: 		  &lt;50%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8FD47FD-CAA8-46F9-8BED-AA4F879A521E}"/>
              </a:ext>
            </a:extLst>
          </p:cNvPr>
          <p:cNvSpPr txBox="1"/>
          <p:nvPr/>
        </p:nvSpPr>
        <p:spPr>
          <a:xfrm>
            <a:off x="9889016" y="6299174"/>
            <a:ext cx="685503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Goal: 	     &lt;25% of annual revenue</a:t>
            </a:r>
          </a:p>
          <a:p>
            <a:r>
              <a:rPr lang="en-US" sz="30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Benchmark:     25% to &lt;49%</a:t>
            </a:r>
          </a:p>
          <a:p>
            <a:r>
              <a:rPr lang="en-US" sz="30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Danger: 	       Over &gt; 50%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4B1E269-3ABE-4B2B-9266-6EB86FE84487}"/>
              </a:ext>
            </a:extLst>
          </p:cNvPr>
          <p:cNvCxnSpPr>
            <a:cxnSpLocks/>
          </p:cNvCxnSpPr>
          <p:nvPr/>
        </p:nvCxnSpPr>
        <p:spPr>
          <a:xfrm>
            <a:off x="10029054" y="5399349"/>
            <a:ext cx="6548107" cy="47603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0C30BE39-BD0B-0EB4-1B51-430617B1E2D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01159" y="9752474"/>
            <a:ext cx="515984" cy="430887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fld id="{B6F15528-21DE-4FAA-801E-634DDDAF4B2B}" type="slidenum">
              <a:rPr lang="en-US" sz="2800" b="1" smtClean="0">
                <a:solidFill>
                  <a:schemeClr val="tx1"/>
                </a:solidFill>
              </a:rPr>
              <a:pPr algn="ctr"/>
              <a:t>10</a:t>
            </a:fld>
            <a:endParaRPr lang="en-US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3833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E7D7B-30BD-0CB0-CBA3-94C6D491C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3128" y="205740"/>
            <a:ext cx="8041944" cy="984885"/>
          </a:xfrm>
        </p:spPr>
        <p:txBody>
          <a:bodyPr/>
          <a:lstStyle/>
          <a:p>
            <a:pPr algn="ctr"/>
            <a:r>
              <a:rPr lang="en-US" dirty="0"/>
              <a:t>Combined Debt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2F8DFC-7A4F-F458-9EBC-18EC047ED2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232" y="1034717"/>
            <a:ext cx="17818767" cy="8626642"/>
          </a:xfrm>
          <a:prstGeom prst="rect">
            <a:avLst/>
          </a:prstGeom>
        </p:spPr>
      </p:pic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E13F091C-8935-D9B8-816E-C6276C15EEA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01159" y="9752474"/>
            <a:ext cx="515984" cy="430887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fld id="{B6F15528-21DE-4FAA-801E-634DDDAF4B2B}" type="slidenum">
              <a:rPr lang="en-US" sz="2800" b="1" smtClean="0">
                <a:solidFill>
                  <a:schemeClr val="tx1"/>
                </a:solidFill>
              </a:rPr>
              <a:pPr algn="ctr"/>
              <a:t>11</a:t>
            </a:fld>
            <a:endParaRPr lang="en-US" sz="28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4CEA2E7-1E32-2ACA-3448-FB324C69C521}"/>
                  </a:ext>
                </a:extLst>
              </p14:cNvPr>
              <p14:cNvContentPartPr/>
              <p14:nvPr/>
            </p14:nvContentPartPr>
            <p14:xfrm>
              <a:off x="19599177" y="1166760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4CEA2E7-1E32-2ACA-3448-FB324C69C52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545537" y="105876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996C7D8-FAF2-B11A-9944-AF582AEAE659}"/>
                  </a:ext>
                </a:extLst>
              </p14:cNvPr>
              <p14:cNvContentPartPr/>
              <p14:nvPr/>
            </p14:nvContentPartPr>
            <p14:xfrm>
              <a:off x="529257" y="3418920"/>
              <a:ext cx="360" cy="100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996C7D8-FAF2-B11A-9944-AF582AEAE65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75257" y="3310920"/>
                <a:ext cx="10800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98609E3-B6D1-64A9-F29D-943D0590C5AB}"/>
                  </a:ext>
                </a:extLst>
              </p14:cNvPr>
              <p14:cNvContentPartPr/>
              <p14:nvPr/>
            </p14:nvContentPartPr>
            <p14:xfrm>
              <a:off x="473602" y="3311493"/>
              <a:ext cx="1149550" cy="161214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98609E3-B6D1-64A9-F29D-943D0590C5A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19599" y="3203537"/>
                <a:ext cx="1257197" cy="3767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A9F868E9-A0FF-296F-58CF-CA3465CC2201}"/>
                  </a:ext>
                </a:extLst>
              </p14:cNvPr>
              <p14:cNvContentPartPr/>
              <p14:nvPr/>
            </p14:nvContentPartPr>
            <p14:xfrm>
              <a:off x="16916097" y="3378600"/>
              <a:ext cx="1161720" cy="385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9F868E9-A0FF-296F-58CF-CA3465CC220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6862457" y="3270600"/>
                <a:ext cx="1269360" cy="25416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2658862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bject 5">
            <a:extLst>
              <a:ext uri="{FF2B5EF4-FFF2-40B4-BE49-F238E27FC236}">
                <a16:creationId xmlns:a16="http://schemas.microsoft.com/office/drawing/2014/main" id="{3B0C17AC-B435-01D4-52BD-4C7982202D2A}"/>
              </a:ext>
            </a:extLst>
          </p:cNvPr>
          <p:cNvSpPr/>
          <p:nvPr/>
        </p:nvSpPr>
        <p:spPr>
          <a:xfrm>
            <a:off x="947463" y="2263140"/>
            <a:ext cx="8059378" cy="7734657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266700" prst="coolSlant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5">
            <a:extLst>
              <a:ext uri="{FF2B5EF4-FFF2-40B4-BE49-F238E27FC236}">
                <a16:creationId xmlns:a16="http://schemas.microsoft.com/office/drawing/2014/main" id="{B007FEB3-EECB-985B-9E8E-7D7DA1636154}"/>
              </a:ext>
            </a:extLst>
          </p:cNvPr>
          <p:cNvSpPr/>
          <p:nvPr/>
        </p:nvSpPr>
        <p:spPr>
          <a:xfrm>
            <a:off x="9314222" y="2263140"/>
            <a:ext cx="8059378" cy="7734657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266700" prst="coolSlant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itle 23">
            <a:extLst>
              <a:ext uri="{FF2B5EF4-FFF2-40B4-BE49-F238E27FC236}">
                <a16:creationId xmlns:a16="http://schemas.microsoft.com/office/drawing/2014/main" id="{28740703-8087-43AF-B2A8-ACFDCB7758ED}"/>
              </a:ext>
            </a:extLst>
          </p:cNvPr>
          <p:cNvSpPr txBox="1">
            <a:spLocks/>
          </p:cNvSpPr>
          <p:nvPr/>
        </p:nvSpPr>
        <p:spPr>
          <a:xfrm>
            <a:off x="3966127" y="299485"/>
            <a:ext cx="10058400" cy="1712740"/>
          </a:xfrm>
          <a:prstGeom prst="rect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txBody>
          <a:bodyPr wrap="square" lIns="0" tIns="0" rIns="0" bIns="0" anchor="ctr" anchorCtr="1">
            <a:normAutofit fontScale="97500"/>
          </a:bodyPr>
          <a:lstStyle>
            <a:lvl1pPr>
              <a:defRPr sz="6400" b="0" i="0">
                <a:solidFill>
                  <a:srgbClr val="13110E"/>
                </a:solidFill>
                <a:latin typeface="Roboto"/>
                <a:ea typeface="+mj-ea"/>
                <a:cs typeface="Roboto"/>
              </a:defRPr>
            </a:lvl1pPr>
          </a:lstStyle>
          <a:p>
            <a:pPr algn="ctr">
              <a:defRPr/>
            </a:pPr>
            <a:r>
              <a:rPr lang="en-US" sz="36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INTERIM FINANCIAL REPORT (unaudited)</a:t>
            </a:r>
            <a:br>
              <a:rPr lang="en-US" sz="36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36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As of May 31, 2025</a:t>
            </a:r>
            <a:br>
              <a:rPr lang="en-US" sz="36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36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Indicators of Efficiency</a:t>
            </a:r>
          </a:p>
        </p:txBody>
      </p:sp>
      <p:sp>
        <p:nvSpPr>
          <p:cNvPr id="6" name="Text Placeholder 24">
            <a:extLst>
              <a:ext uri="{FF2B5EF4-FFF2-40B4-BE49-F238E27FC236}">
                <a16:creationId xmlns:a16="http://schemas.microsoft.com/office/drawing/2014/main" id="{39653590-D6FD-4271-8C1D-3A21AA130B26}"/>
              </a:ext>
            </a:extLst>
          </p:cNvPr>
          <p:cNvSpPr txBox="1">
            <a:spLocks/>
          </p:cNvSpPr>
          <p:nvPr/>
        </p:nvSpPr>
        <p:spPr>
          <a:xfrm>
            <a:off x="1387577" y="2586031"/>
            <a:ext cx="7178268" cy="18550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25E32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Tax Revenue to Total Revenue Ratio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How efficient is HCDE at leveraging local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000" ker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</a:t>
            </a: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axes? (Current)</a:t>
            </a:r>
          </a:p>
        </p:txBody>
      </p:sp>
      <p:sp>
        <p:nvSpPr>
          <p:cNvPr id="7" name="Text Placeholder 26">
            <a:extLst>
              <a:ext uri="{FF2B5EF4-FFF2-40B4-BE49-F238E27FC236}">
                <a16:creationId xmlns:a16="http://schemas.microsoft.com/office/drawing/2014/main" id="{A733D9A4-8C3B-4662-A196-FDFE21D54391}"/>
              </a:ext>
            </a:extLst>
          </p:cNvPr>
          <p:cNvSpPr txBox="1">
            <a:spLocks/>
          </p:cNvSpPr>
          <p:nvPr/>
        </p:nvSpPr>
        <p:spPr>
          <a:xfrm>
            <a:off x="9709202" y="2580127"/>
            <a:ext cx="7178040" cy="18668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25E32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Indirect Cost to Tax Ratio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How much dependency on indirect cost from grants?</a:t>
            </a:r>
          </a:p>
        </p:txBody>
      </p:sp>
      <p:sp>
        <p:nvSpPr>
          <p:cNvPr id="8" name="Content Placeholder 25">
            <a:extLst>
              <a:ext uri="{FF2B5EF4-FFF2-40B4-BE49-F238E27FC236}">
                <a16:creationId xmlns:a16="http://schemas.microsoft.com/office/drawing/2014/main" id="{C37B8A53-83E6-4E8F-96BC-183224BB353A}"/>
              </a:ext>
            </a:extLst>
          </p:cNvPr>
          <p:cNvSpPr txBox="1">
            <a:spLocks/>
          </p:cNvSpPr>
          <p:nvPr/>
        </p:nvSpPr>
        <p:spPr>
          <a:xfrm>
            <a:off x="1329847" y="4583087"/>
            <a:ext cx="7187711" cy="32335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25E32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Current Tax Revenue	         </a:t>
            </a:r>
            <a:r>
              <a:rPr lang="en-US" sz="28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$30,788,102</a:t>
            </a:r>
          </a:p>
        </p:txBody>
      </p:sp>
      <p:sp>
        <p:nvSpPr>
          <p:cNvPr id="11" name="Bevel 12">
            <a:extLst>
              <a:ext uri="{FF2B5EF4-FFF2-40B4-BE49-F238E27FC236}">
                <a16:creationId xmlns:a16="http://schemas.microsoft.com/office/drawing/2014/main" id="{EEF485A8-CD60-44C5-8F15-D4E683B4F4D5}"/>
              </a:ext>
            </a:extLst>
          </p:cNvPr>
          <p:cNvSpPr/>
          <p:nvPr/>
        </p:nvSpPr>
        <p:spPr>
          <a:xfrm>
            <a:off x="1712489" y="8189150"/>
            <a:ext cx="2644764" cy="1034886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29% FY25 </a:t>
            </a:r>
          </a:p>
        </p:txBody>
      </p:sp>
      <p:sp>
        <p:nvSpPr>
          <p:cNvPr id="12" name="Bevel 23">
            <a:extLst>
              <a:ext uri="{FF2B5EF4-FFF2-40B4-BE49-F238E27FC236}">
                <a16:creationId xmlns:a16="http://schemas.microsoft.com/office/drawing/2014/main" id="{DC45B176-7DA9-432F-815F-365A3BCBA8C4}"/>
              </a:ext>
            </a:extLst>
          </p:cNvPr>
          <p:cNvSpPr/>
          <p:nvPr/>
        </p:nvSpPr>
        <p:spPr>
          <a:xfrm>
            <a:off x="5105630" y="8189150"/>
            <a:ext cx="2644764" cy="1034886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25% FY24 </a:t>
            </a:r>
          </a:p>
        </p:txBody>
      </p:sp>
      <p:sp>
        <p:nvSpPr>
          <p:cNvPr id="13" name="Bevel 24">
            <a:extLst>
              <a:ext uri="{FF2B5EF4-FFF2-40B4-BE49-F238E27FC236}">
                <a16:creationId xmlns:a16="http://schemas.microsoft.com/office/drawing/2014/main" id="{5143F0AF-18EF-4068-B900-D5016A449D7A}"/>
              </a:ext>
            </a:extLst>
          </p:cNvPr>
          <p:cNvSpPr/>
          <p:nvPr/>
        </p:nvSpPr>
        <p:spPr>
          <a:xfrm>
            <a:off x="10202700" y="8083077"/>
            <a:ext cx="2644765" cy="1025522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2.7% FY25 </a:t>
            </a:r>
          </a:p>
        </p:txBody>
      </p:sp>
      <p:sp>
        <p:nvSpPr>
          <p:cNvPr id="14" name="Bevel 25">
            <a:extLst>
              <a:ext uri="{FF2B5EF4-FFF2-40B4-BE49-F238E27FC236}">
                <a16:creationId xmlns:a16="http://schemas.microsoft.com/office/drawing/2014/main" id="{7A1D7E06-5298-4FA8-9168-5652B57CEC47}"/>
              </a:ext>
            </a:extLst>
          </p:cNvPr>
          <p:cNvSpPr/>
          <p:nvPr/>
        </p:nvSpPr>
        <p:spPr>
          <a:xfrm>
            <a:off x="13739423" y="8081447"/>
            <a:ext cx="2644765" cy="1024128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2.4% FY24 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8FBE148-B491-4D3D-8C4C-50410535BBE0}"/>
              </a:ext>
            </a:extLst>
          </p:cNvPr>
          <p:cNvSpPr/>
          <p:nvPr/>
        </p:nvSpPr>
        <p:spPr>
          <a:xfrm>
            <a:off x="2267516" y="9379912"/>
            <a:ext cx="2089737" cy="472005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22%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EB43454-69D3-4976-B570-AC45B72332B2}"/>
              </a:ext>
            </a:extLst>
          </p:cNvPr>
          <p:cNvSpPr/>
          <p:nvPr/>
        </p:nvSpPr>
        <p:spPr>
          <a:xfrm>
            <a:off x="10595046" y="9379912"/>
            <a:ext cx="2200979" cy="498927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3.6%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D4FFCF4-2A7B-4E47-A5D6-E5126F69E0B5}"/>
              </a:ext>
            </a:extLst>
          </p:cNvPr>
          <p:cNvSpPr/>
          <p:nvPr/>
        </p:nvSpPr>
        <p:spPr>
          <a:xfrm>
            <a:off x="4537442" y="9417175"/>
            <a:ext cx="31863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</a:t>
            </a:r>
            <a:r>
              <a:rPr lang="en-US" sz="24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2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D6FEC8A-BDC6-42B7-A514-545C9EC33ACA}"/>
              </a:ext>
            </a:extLst>
          </p:cNvPr>
          <p:cNvSpPr/>
          <p:nvPr/>
        </p:nvSpPr>
        <p:spPr>
          <a:xfrm>
            <a:off x="12960974" y="9398542"/>
            <a:ext cx="350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</a:t>
            </a:r>
            <a:r>
              <a:rPr lang="en-US" sz="24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3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6701C72-CD2D-4B1C-AE54-C430A60303A1}"/>
              </a:ext>
            </a:extLst>
          </p:cNvPr>
          <p:cNvCxnSpPr>
            <a:cxnSpLocks/>
          </p:cNvCxnSpPr>
          <p:nvPr/>
        </p:nvCxnSpPr>
        <p:spPr>
          <a:xfrm flipV="1">
            <a:off x="1506631" y="5143500"/>
            <a:ext cx="6860034" cy="27559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7D658FF-669F-48C7-915B-AB258AC0BF33}"/>
              </a:ext>
            </a:extLst>
          </p:cNvPr>
          <p:cNvSpPr txBox="1"/>
          <p:nvPr/>
        </p:nvSpPr>
        <p:spPr>
          <a:xfrm>
            <a:off x="1506631" y="6111157"/>
            <a:ext cx="7197999" cy="147732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Goal: 	      &lt;20% of revenue </a:t>
            </a:r>
          </a:p>
          <a:p>
            <a:r>
              <a:rPr lang="en-US" sz="30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Benchmark:    20% to 30%</a:t>
            </a:r>
          </a:p>
          <a:p>
            <a:r>
              <a:rPr lang="en-US" sz="30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Danger: 	      Over &gt;30%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8FD47FD-CAA8-46F9-8BED-AA4F879A521E}"/>
              </a:ext>
            </a:extLst>
          </p:cNvPr>
          <p:cNvSpPr txBox="1"/>
          <p:nvPr/>
        </p:nvSpPr>
        <p:spPr>
          <a:xfrm>
            <a:off x="9993119" y="6212943"/>
            <a:ext cx="682195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Goal: 	       &gt;5% </a:t>
            </a:r>
          </a:p>
          <a:p>
            <a:r>
              <a:rPr lang="en-US" sz="30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Benchmark:     2% to 5%</a:t>
            </a:r>
          </a:p>
          <a:p>
            <a:r>
              <a:rPr lang="en-US" sz="30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Danger: 	       Under &lt; 2%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4B1E269-3ABE-4B2B-9266-6EB86FE84487}"/>
              </a:ext>
            </a:extLst>
          </p:cNvPr>
          <p:cNvCxnSpPr>
            <a:cxnSpLocks/>
          </p:cNvCxnSpPr>
          <p:nvPr/>
        </p:nvCxnSpPr>
        <p:spPr>
          <a:xfrm>
            <a:off x="10112791" y="5351473"/>
            <a:ext cx="6546303" cy="27559"/>
          </a:xfrm>
          <a:prstGeom prst="line">
            <a:avLst/>
          </a:prstGeom>
          <a:ln>
            <a:solidFill>
              <a:srgbClr val="332440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DABB1194-16C8-4428-A90A-16C9EF4B67B6}"/>
              </a:ext>
            </a:extLst>
          </p:cNvPr>
          <p:cNvSpPr txBox="1"/>
          <p:nvPr/>
        </p:nvSpPr>
        <p:spPr>
          <a:xfrm>
            <a:off x="9938920" y="5533280"/>
            <a:ext cx="7010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Total General Fund Revenues </a:t>
            </a: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$1,306,381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8D87D1-FDFA-4D57-8726-975E86F3373E}"/>
              </a:ext>
            </a:extLst>
          </p:cNvPr>
          <p:cNvSpPr txBox="1"/>
          <p:nvPr/>
        </p:nvSpPr>
        <p:spPr>
          <a:xfrm>
            <a:off x="1387577" y="5282188"/>
            <a:ext cx="69401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Total Revenue		</a:t>
            </a:r>
            <a:r>
              <a:rPr lang="en-US" sz="28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       $ 103,210,093</a:t>
            </a:r>
          </a:p>
        </p:txBody>
      </p:sp>
      <p:sp>
        <p:nvSpPr>
          <p:cNvPr id="36" name="Content Placeholder 27">
            <a:extLst>
              <a:ext uri="{FF2B5EF4-FFF2-40B4-BE49-F238E27FC236}">
                <a16:creationId xmlns:a16="http://schemas.microsoft.com/office/drawing/2014/main" id="{DBE2767D-A3E4-7725-CF62-6FF18E501562}"/>
              </a:ext>
            </a:extLst>
          </p:cNvPr>
          <p:cNvSpPr txBox="1">
            <a:spLocks/>
          </p:cNvSpPr>
          <p:nvPr/>
        </p:nvSpPr>
        <p:spPr>
          <a:xfrm>
            <a:off x="9664014" y="4619819"/>
            <a:ext cx="7187184" cy="323517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25E32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Indirect Cost General Fund	 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$1,658,016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E0F8438-DE6C-3642-BA5F-86638153D3D0}"/>
              </a:ext>
            </a:extLst>
          </p:cNvPr>
          <p:cNvSpPr txBox="1"/>
          <p:nvPr/>
        </p:nvSpPr>
        <p:spPr>
          <a:xfrm>
            <a:off x="9718213" y="6199862"/>
            <a:ext cx="682195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Goal: 	       &gt;5% </a:t>
            </a:r>
          </a:p>
          <a:p>
            <a:r>
              <a:rPr lang="en-US" sz="30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Benchmark:     2% to 5%</a:t>
            </a:r>
          </a:p>
          <a:p>
            <a:r>
              <a:rPr lang="en-US" sz="30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Danger: 	       Under &lt; 2%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1D30DF1-E79F-FC4E-AF9C-ACA9742F4445}"/>
              </a:ext>
            </a:extLst>
          </p:cNvPr>
          <p:cNvCxnSpPr>
            <a:cxnSpLocks/>
          </p:cNvCxnSpPr>
          <p:nvPr/>
        </p:nvCxnSpPr>
        <p:spPr>
          <a:xfrm>
            <a:off x="9837885" y="5338392"/>
            <a:ext cx="6546303" cy="0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F9A4E353-E273-0126-9C12-3254EFC0D28C}"/>
              </a:ext>
            </a:extLst>
          </p:cNvPr>
          <p:cNvSpPr txBox="1"/>
          <p:nvPr/>
        </p:nvSpPr>
        <p:spPr>
          <a:xfrm>
            <a:off x="9664014" y="5520199"/>
            <a:ext cx="7010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Total General Fund Revenues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$62,067,565</a:t>
            </a: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3A99A9FD-791A-4B90-2CA8-175CCD938BA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01159" y="9752474"/>
            <a:ext cx="515984" cy="430887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fld id="{B6F15528-21DE-4FAA-801E-634DDDAF4B2B}" type="slidenum">
              <a:rPr lang="en-US" sz="2800" b="1" smtClean="0">
                <a:solidFill>
                  <a:schemeClr val="tx1"/>
                </a:solidFill>
              </a:rPr>
              <a:pPr algn="ctr"/>
              <a:t>12</a:t>
            </a:fld>
            <a:endParaRPr lang="en-US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3836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bject 5">
            <a:extLst>
              <a:ext uri="{FF2B5EF4-FFF2-40B4-BE49-F238E27FC236}">
                <a16:creationId xmlns:a16="http://schemas.microsoft.com/office/drawing/2014/main" id="{87AF0FAB-6817-E595-279D-6C9C55E1D05C}"/>
              </a:ext>
            </a:extLst>
          </p:cNvPr>
          <p:cNvSpPr/>
          <p:nvPr/>
        </p:nvSpPr>
        <p:spPr>
          <a:xfrm>
            <a:off x="947463" y="2269579"/>
            <a:ext cx="8059378" cy="7734657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266700" prst="coolSlant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5">
            <a:extLst>
              <a:ext uri="{FF2B5EF4-FFF2-40B4-BE49-F238E27FC236}">
                <a16:creationId xmlns:a16="http://schemas.microsoft.com/office/drawing/2014/main" id="{DC93C660-F1DC-6C66-FB78-E0181660742F}"/>
              </a:ext>
            </a:extLst>
          </p:cNvPr>
          <p:cNvSpPr/>
          <p:nvPr/>
        </p:nvSpPr>
        <p:spPr>
          <a:xfrm>
            <a:off x="9314222" y="2269579"/>
            <a:ext cx="8059378" cy="7734657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266700" prst="coolSlant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itle 23">
            <a:extLst>
              <a:ext uri="{FF2B5EF4-FFF2-40B4-BE49-F238E27FC236}">
                <a16:creationId xmlns:a16="http://schemas.microsoft.com/office/drawing/2014/main" id="{28740703-8087-43AF-B2A8-ACFDCB7758ED}"/>
              </a:ext>
            </a:extLst>
          </p:cNvPr>
          <p:cNvSpPr txBox="1">
            <a:spLocks/>
          </p:cNvSpPr>
          <p:nvPr/>
        </p:nvSpPr>
        <p:spPr>
          <a:xfrm>
            <a:off x="4060602" y="248362"/>
            <a:ext cx="10058400" cy="1712740"/>
          </a:xfrm>
          <a:prstGeom prst="rect">
            <a:avLst/>
          </a:prstGeom>
          <a:solidFill>
            <a:schemeClr val="bg2"/>
          </a:solidFill>
          <a:ln w="57150">
            <a:solidFill>
              <a:schemeClr val="bg2">
                <a:lumMod val="10000"/>
              </a:schemeClr>
            </a:solidFill>
          </a:ln>
          <a:effectLst>
            <a:outerShdw blurRad="50800" dist="50800" dir="5400000" sx="8000" sy="8000" algn="ctr" rotWithShape="0">
              <a:srgbClr val="000000">
                <a:alpha val="43137"/>
              </a:srgbClr>
            </a:outerShdw>
          </a:effectLst>
        </p:spPr>
        <p:txBody>
          <a:bodyPr wrap="square" lIns="0" tIns="0" rIns="0" bIns="0" anchor="ctr" anchorCtr="1">
            <a:normAutofit fontScale="97500" lnSpcReduction="10000"/>
          </a:bodyPr>
          <a:lstStyle>
            <a:lvl1pPr>
              <a:defRPr sz="6400" b="0" i="0">
                <a:solidFill>
                  <a:srgbClr val="13110E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INTERIM FINANCIAL REPORT (unaudited)</a:t>
            </a:r>
            <a:br>
              <a:rPr kumimoji="0" lang="en-US" sz="59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kumimoji="0" lang="en-US" sz="37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As of May 31, 2025</a:t>
            </a:r>
            <a:br>
              <a:rPr kumimoji="0" lang="en-US" sz="23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kumimoji="0" lang="en-US" sz="4200" b="1" i="1" u="none" strike="noStrike" kern="0" cap="none" spc="0" normalizeH="0" baseline="0" noProof="0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Indicators of Revenue Growth</a:t>
            </a:r>
            <a:endParaRPr kumimoji="0" lang="en-US" sz="4200" b="1" i="1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  <p:sp>
        <p:nvSpPr>
          <p:cNvPr id="6" name="Text Placeholder 24">
            <a:extLst>
              <a:ext uri="{FF2B5EF4-FFF2-40B4-BE49-F238E27FC236}">
                <a16:creationId xmlns:a16="http://schemas.microsoft.com/office/drawing/2014/main" id="{39653590-D6FD-4271-8C1D-3A21AA130B26}"/>
              </a:ext>
            </a:extLst>
          </p:cNvPr>
          <p:cNvSpPr txBox="1">
            <a:spLocks/>
          </p:cNvSpPr>
          <p:nvPr/>
        </p:nvSpPr>
        <p:spPr>
          <a:xfrm>
            <a:off x="1387989" y="2595926"/>
            <a:ext cx="7178268" cy="18550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3E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Fee for Service Revenue Ratio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How are revenues spread across all Funds?</a:t>
            </a:r>
          </a:p>
        </p:txBody>
      </p:sp>
      <p:sp>
        <p:nvSpPr>
          <p:cNvPr id="7" name="Text Placeholder 26">
            <a:extLst>
              <a:ext uri="{FF2B5EF4-FFF2-40B4-BE49-F238E27FC236}">
                <a16:creationId xmlns:a16="http://schemas.microsoft.com/office/drawing/2014/main" id="{A733D9A4-8C3B-4662-A196-FDFE21D54391}"/>
              </a:ext>
            </a:extLst>
          </p:cNvPr>
          <p:cNvSpPr txBox="1">
            <a:spLocks/>
          </p:cNvSpPr>
          <p:nvPr/>
        </p:nvSpPr>
        <p:spPr>
          <a:xfrm>
            <a:off x="9860580" y="2591119"/>
            <a:ext cx="6821953" cy="18668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3E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Fee for Service Revenue Growth Ratio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What is the market growth for fee on services?</a:t>
            </a:r>
          </a:p>
        </p:txBody>
      </p:sp>
      <p:sp>
        <p:nvSpPr>
          <p:cNvPr id="8" name="Content Placeholder 25">
            <a:extLst>
              <a:ext uri="{FF2B5EF4-FFF2-40B4-BE49-F238E27FC236}">
                <a16:creationId xmlns:a16="http://schemas.microsoft.com/office/drawing/2014/main" id="{C37B8A53-83E6-4E8F-96BC-183224BB353A}"/>
              </a:ext>
            </a:extLst>
          </p:cNvPr>
          <p:cNvSpPr txBox="1">
            <a:spLocks/>
          </p:cNvSpPr>
          <p:nvPr/>
        </p:nvSpPr>
        <p:spPr>
          <a:xfrm>
            <a:off x="1396697" y="4593107"/>
            <a:ext cx="7187711" cy="32335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3E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</a:t>
            </a: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Total Fee for Service Revenues (G/F)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$20,310,704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0" dirty="0">
              <a:solidFill>
                <a:schemeClr val="bg2">
                  <a:lumMod val="1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             </a:t>
            </a: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Total Revenues                       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$103,210,093</a:t>
            </a:r>
          </a:p>
        </p:txBody>
      </p:sp>
      <p:sp>
        <p:nvSpPr>
          <p:cNvPr id="9" name="Content Placeholder 27">
            <a:extLst>
              <a:ext uri="{FF2B5EF4-FFF2-40B4-BE49-F238E27FC236}">
                <a16:creationId xmlns:a16="http://schemas.microsoft.com/office/drawing/2014/main" id="{1C932B4E-44F4-4DA9-B0C6-056579F33448}"/>
              </a:ext>
            </a:extLst>
          </p:cNvPr>
          <p:cNvSpPr txBox="1">
            <a:spLocks/>
          </p:cNvSpPr>
          <p:nvPr/>
        </p:nvSpPr>
        <p:spPr>
          <a:xfrm>
            <a:off x="9881417" y="4622406"/>
            <a:ext cx="6803801" cy="323517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3E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8FBE148-B491-4D3D-8C4C-50410535BBE0}"/>
              </a:ext>
            </a:extLst>
          </p:cNvPr>
          <p:cNvSpPr/>
          <p:nvPr/>
        </p:nvSpPr>
        <p:spPr>
          <a:xfrm>
            <a:off x="2267927" y="9379911"/>
            <a:ext cx="2194560" cy="50292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39%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EB43454-69D3-4976-B570-AC45B72332B2}"/>
              </a:ext>
            </a:extLst>
          </p:cNvPr>
          <p:cNvSpPr/>
          <p:nvPr/>
        </p:nvSpPr>
        <p:spPr>
          <a:xfrm>
            <a:off x="10760585" y="9357287"/>
            <a:ext cx="2194560" cy="50292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accent3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17%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D4FFCF4-2A7B-4E47-A5D6-E5126F69E0B5}"/>
              </a:ext>
            </a:extLst>
          </p:cNvPr>
          <p:cNvSpPr/>
          <p:nvPr/>
        </p:nvSpPr>
        <p:spPr>
          <a:xfrm>
            <a:off x="4537854" y="9417175"/>
            <a:ext cx="35492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14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D6FEC8A-BDC6-42B7-A514-545C9EC33ACA}"/>
              </a:ext>
            </a:extLst>
          </p:cNvPr>
          <p:cNvSpPr/>
          <p:nvPr/>
        </p:nvSpPr>
        <p:spPr>
          <a:xfrm>
            <a:off x="12955145" y="9398542"/>
            <a:ext cx="350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</a:t>
            </a:r>
            <a:r>
              <a:rPr lang="en-US" sz="24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14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6701C72-CD2D-4B1C-AE54-C430A60303A1}"/>
              </a:ext>
            </a:extLst>
          </p:cNvPr>
          <p:cNvCxnSpPr/>
          <p:nvPr/>
        </p:nvCxnSpPr>
        <p:spPr>
          <a:xfrm>
            <a:off x="1396697" y="5143500"/>
            <a:ext cx="6940160" cy="0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7D658FF-669F-48C7-915B-AB258AC0BF33}"/>
              </a:ext>
            </a:extLst>
          </p:cNvPr>
          <p:cNvSpPr txBox="1"/>
          <p:nvPr/>
        </p:nvSpPr>
        <p:spPr>
          <a:xfrm>
            <a:off x="1387989" y="6359785"/>
            <a:ext cx="717826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Goal: 		  &gt;30% of annual revenue Benchmark:	  10% to 29%</a:t>
            </a:r>
          </a:p>
          <a:p>
            <a:r>
              <a:rPr lang="en-US" sz="30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Danger: 		  Under 10%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8FD47FD-CAA8-46F9-8BED-AA4F879A521E}"/>
              </a:ext>
            </a:extLst>
          </p:cNvPr>
          <p:cNvSpPr txBox="1"/>
          <p:nvPr/>
        </p:nvSpPr>
        <p:spPr>
          <a:xfrm>
            <a:off x="10007222" y="6399042"/>
            <a:ext cx="645312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Goal: 	       &gt;3% of + growth</a:t>
            </a:r>
          </a:p>
          <a:p>
            <a:r>
              <a:rPr lang="en-US" sz="30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Benchmark:     0% to 3%</a:t>
            </a:r>
          </a:p>
          <a:p>
            <a:r>
              <a:rPr lang="en-US" sz="30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Danger: 	       Under 0%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376BA3B-B36D-4730-80B1-4A1A933C4AAF}"/>
              </a:ext>
            </a:extLst>
          </p:cNvPr>
          <p:cNvSpPr txBox="1"/>
          <p:nvPr/>
        </p:nvSpPr>
        <p:spPr>
          <a:xfrm>
            <a:off x="9999941" y="4640221"/>
            <a:ext cx="6891362" cy="1200329"/>
          </a:xfrm>
          <a:prstGeom prst="rect">
            <a:avLst/>
          </a:prstGeom>
          <a:noFill/>
        </p:spPr>
        <p:txBody>
          <a:bodyPr wrap="square" lIns="182880">
            <a:spAutoFit/>
          </a:bodyPr>
          <a:lstStyle/>
          <a:p>
            <a:r>
              <a:rPr lang="en-US" sz="24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Fee for Service Current Year Less Fee for Services Last Year  </a:t>
            </a:r>
            <a:r>
              <a:rPr lang="en-US" sz="24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$20,310,704-22,697,450</a:t>
            </a:r>
            <a:endParaRPr lang="en-US" sz="2400" dirty="0">
              <a:solidFill>
                <a:schemeClr val="bg2">
                  <a:lumMod val="1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   </a:t>
            </a:r>
            <a:r>
              <a:rPr lang="en-US" sz="24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Fees for Service Last Year   </a:t>
            </a:r>
            <a:r>
              <a:rPr lang="en-US" sz="24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$22,697,450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4B1E269-3ABE-4B2B-9266-6EB86FE84487}"/>
              </a:ext>
            </a:extLst>
          </p:cNvPr>
          <p:cNvCxnSpPr>
            <a:cxnSpLocks/>
          </p:cNvCxnSpPr>
          <p:nvPr/>
        </p:nvCxnSpPr>
        <p:spPr>
          <a:xfrm>
            <a:off x="10007222" y="5416330"/>
            <a:ext cx="6198561" cy="0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Bevel 23">
            <a:extLst>
              <a:ext uri="{FF2B5EF4-FFF2-40B4-BE49-F238E27FC236}">
                <a16:creationId xmlns:a16="http://schemas.microsoft.com/office/drawing/2014/main" id="{8CB9AC7A-2EA3-40E3-02A1-4717DF3D0CA5}"/>
              </a:ext>
            </a:extLst>
          </p:cNvPr>
          <p:cNvSpPr/>
          <p:nvPr/>
        </p:nvSpPr>
        <p:spPr>
          <a:xfrm>
            <a:off x="13561019" y="8157998"/>
            <a:ext cx="2644764" cy="1034886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18% FY24 ​</a:t>
            </a:r>
          </a:p>
        </p:txBody>
      </p:sp>
      <p:sp>
        <p:nvSpPr>
          <p:cNvPr id="20" name="Bevel 23">
            <a:extLst>
              <a:ext uri="{FF2B5EF4-FFF2-40B4-BE49-F238E27FC236}">
                <a16:creationId xmlns:a16="http://schemas.microsoft.com/office/drawing/2014/main" id="{A162446F-0914-F945-E0DF-3DEBFE6ECC9F}"/>
              </a:ext>
            </a:extLst>
          </p:cNvPr>
          <p:cNvSpPr/>
          <p:nvPr/>
        </p:nvSpPr>
        <p:spPr>
          <a:xfrm>
            <a:off x="1817722" y="8164422"/>
            <a:ext cx="2446491" cy="1034886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19% FY25 </a:t>
            </a:r>
          </a:p>
        </p:txBody>
      </p:sp>
      <p:sp>
        <p:nvSpPr>
          <p:cNvPr id="26" name="Bevel 23">
            <a:extLst>
              <a:ext uri="{FF2B5EF4-FFF2-40B4-BE49-F238E27FC236}">
                <a16:creationId xmlns:a16="http://schemas.microsoft.com/office/drawing/2014/main" id="{D6342ED5-3D84-DCB7-9E02-417114B72106}"/>
              </a:ext>
            </a:extLst>
          </p:cNvPr>
          <p:cNvSpPr/>
          <p:nvPr/>
        </p:nvSpPr>
        <p:spPr>
          <a:xfrm>
            <a:off x="5432030" y="8164422"/>
            <a:ext cx="2644764" cy="1034886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19% FY24 </a:t>
            </a:r>
          </a:p>
        </p:txBody>
      </p:sp>
      <p:sp>
        <p:nvSpPr>
          <p:cNvPr id="27" name="Bevel 23">
            <a:extLst>
              <a:ext uri="{FF2B5EF4-FFF2-40B4-BE49-F238E27FC236}">
                <a16:creationId xmlns:a16="http://schemas.microsoft.com/office/drawing/2014/main" id="{2E0E3D17-73B8-C26B-3716-2DA23CBF04DB}"/>
              </a:ext>
            </a:extLst>
          </p:cNvPr>
          <p:cNvSpPr/>
          <p:nvPr/>
        </p:nvSpPr>
        <p:spPr>
          <a:xfrm>
            <a:off x="10425079" y="8157998"/>
            <a:ext cx="2644764" cy="1034886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-10% FY25 </a:t>
            </a: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8BBD418A-16B3-E8A9-90C1-4438A4FDF76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01159" y="9752474"/>
            <a:ext cx="515984" cy="430887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fld id="{B6F15528-21DE-4FAA-801E-634DDDAF4B2B}" type="slidenum">
              <a:rPr lang="en-US" sz="2800" b="1" smtClean="0">
                <a:solidFill>
                  <a:schemeClr val="tx1"/>
                </a:solidFill>
              </a:rPr>
              <a:pPr algn="ctr"/>
              <a:t>13</a:t>
            </a:fld>
            <a:endParaRPr lang="en-US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43921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5">
            <a:extLst>
              <a:ext uri="{FF2B5EF4-FFF2-40B4-BE49-F238E27FC236}">
                <a16:creationId xmlns:a16="http://schemas.microsoft.com/office/drawing/2014/main" id="{B10A77F2-FBA5-7527-16F6-38A93FCF8DEC}"/>
              </a:ext>
            </a:extLst>
          </p:cNvPr>
          <p:cNvSpPr/>
          <p:nvPr/>
        </p:nvSpPr>
        <p:spPr>
          <a:xfrm>
            <a:off x="-9411" y="8857297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2A2F9D7-F5DA-4FA5-BD69-D05D6CF58904}"/>
              </a:ext>
            </a:extLst>
          </p:cNvPr>
          <p:cNvSpPr txBox="1">
            <a:spLocks/>
          </p:cNvSpPr>
          <p:nvPr/>
        </p:nvSpPr>
        <p:spPr>
          <a:xfrm>
            <a:off x="13183261" y="186021"/>
            <a:ext cx="4233882" cy="3726775"/>
          </a:xfrm>
          <a:prstGeom prst="rect">
            <a:avLst/>
          </a:prstGeom>
          <a:solidFill>
            <a:schemeClr val="bg1"/>
          </a:solidFill>
          <a:ln w="57150">
            <a:solidFill>
              <a:schemeClr val="bg2">
                <a:lumMod val="10000"/>
              </a:schemeClr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sz="6400" b="0" i="0">
                <a:solidFill>
                  <a:srgbClr val="13110E"/>
                </a:solidFill>
                <a:latin typeface="Roboto"/>
                <a:ea typeface="+mj-ea"/>
                <a:cs typeface="Roboto"/>
              </a:defRPr>
            </a:lvl1pPr>
          </a:lstStyle>
          <a:p>
            <a:pPr algn="ctr"/>
            <a:r>
              <a:rPr lang="en-US" sz="4800" kern="12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FY 2024-2025 </a:t>
            </a:r>
            <a:br>
              <a:rPr lang="en-US" sz="4800" kern="12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800" kern="12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Fund Balance</a:t>
            </a:r>
            <a:br>
              <a:rPr lang="en-US" sz="4800" kern="12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8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-</a:t>
            </a:r>
            <a:br>
              <a:rPr lang="en-US" sz="48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8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Activity</a:t>
            </a:r>
            <a:endParaRPr lang="en-US" sz="4800" kern="1200" dirty="0">
              <a:solidFill>
                <a:schemeClr val="bg2">
                  <a:lumMod val="1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2D6909C-ECAF-0BAC-95C7-438DF18EA3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59990" y="52011"/>
            <a:ext cx="9996937" cy="7721570"/>
          </a:xfrm>
          <a:prstGeom prst="rect">
            <a:avLst/>
          </a:prstGeom>
        </p:spPr>
      </p:pic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04966B6E-5D24-88B5-2C21-530EB59A44F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01159" y="9752474"/>
            <a:ext cx="515984" cy="430887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fld id="{B6F15528-21DE-4FAA-801E-634DDDAF4B2B}" type="slidenum">
              <a:rPr lang="en-US" sz="2800" b="1" smtClean="0">
                <a:solidFill>
                  <a:schemeClr val="tx1"/>
                </a:solidFill>
              </a:rPr>
              <a:pPr algn="ctr"/>
              <a:t>14</a:t>
            </a:fld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505FD4E-3700-1CBB-8F54-CC0963700A47}"/>
              </a:ext>
            </a:extLst>
          </p:cNvPr>
          <p:cNvSpPr txBox="1">
            <a:spLocks/>
          </p:cNvSpPr>
          <p:nvPr/>
        </p:nvSpPr>
        <p:spPr>
          <a:xfrm>
            <a:off x="13183261" y="4291504"/>
            <a:ext cx="4233882" cy="3726775"/>
          </a:xfrm>
          <a:prstGeom prst="rect">
            <a:avLst/>
          </a:prstGeom>
          <a:solidFill>
            <a:schemeClr val="bg1"/>
          </a:solidFill>
          <a:ln w="57150">
            <a:solidFill>
              <a:schemeClr val="bg2">
                <a:lumMod val="10000"/>
              </a:schemeClr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sz="6400" b="0" i="0">
                <a:solidFill>
                  <a:srgbClr val="13110E"/>
                </a:solidFill>
                <a:latin typeface="Roboto"/>
                <a:ea typeface="+mj-ea"/>
                <a:cs typeface="Roboto"/>
              </a:defRPr>
            </a:lvl1pPr>
          </a:lstStyle>
          <a:p>
            <a:r>
              <a:rPr lang="en-US" sz="3600" kern="12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Previous BAs</a:t>
            </a:r>
          </a:p>
          <a:p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+mj-lt"/>
                <a:ea typeface="Roboto" panose="02000000000000000000" pitchFamily="2" charset="0"/>
                <a:cs typeface="Adobe Devanagari" panose="02040503050201020203" pitchFamily="18" charset="0"/>
              </a:rPr>
              <a:t>Leadership Academy in Crosby  $    350,000</a:t>
            </a:r>
          </a:p>
          <a:p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+mj-lt"/>
                <a:ea typeface="Roboto" panose="02000000000000000000" pitchFamily="2" charset="0"/>
                <a:cs typeface="Adobe Devanagari" panose="02040503050201020203" pitchFamily="18" charset="0"/>
              </a:rPr>
              <a:t>Prairie view Grant match             $     41,000</a:t>
            </a:r>
          </a:p>
          <a:p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+mj-lt"/>
                <a:ea typeface="Roboto" panose="02000000000000000000" pitchFamily="2" charset="0"/>
                <a:cs typeface="Adobe Devanagari" panose="02040503050201020203" pitchFamily="18" charset="0"/>
              </a:rPr>
              <a:t>Facilities		                  $   230,000</a:t>
            </a:r>
          </a:p>
          <a:p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+mj-lt"/>
                <a:ea typeface="Roboto" panose="02000000000000000000" pitchFamily="2" charset="0"/>
                <a:cs typeface="Adobe Devanagari" panose="02040503050201020203" pitchFamily="18" charset="0"/>
              </a:rPr>
              <a:t>Tax		                  $ 1,000,000</a:t>
            </a:r>
          </a:p>
          <a:p>
            <a:endParaRPr lang="en-US" sz="1600" kern="1200" dirty="0">
              <a:solidFill>
                <a:schemeClr val="bg2">
                  <a:lumMod val="1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NEW BA</a:t>
            </a:r>
          </a:p>
          <a:p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+mj-lt"/>
                <a:ea typeface="Roboto" panose="02000000000000000000" pitchFamily="2" charset="0"/>
                <a:cs typeface="Adobe Devanagari" panose="02040503050201020203" pitchFamily="18" charset="0"/>
              </a:rPr>
              <a:t>New NPO HVAC System                $1,789,450</a:t>
            </a:r>
          </a:p>
          <a:p>
            <a:endParaRPr lang="en-US" sz="1600" kern="1200" dirty="0">
              <a:solidFill>
                <a:schemeClr val="bg2">
                  <a:lumMod val="1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5">
            <a:extLst>
              <a:ext uri="{FF2B5EF4-FFF2-40B4-BE49-F238E27FC236}">
                <a16:creationId xmlns:a16="http://schemas.microsoft.com/office/drawing/2014/main" id="{F382700D-B384-E9B4-8860-4AF96200935F}"/>
              </a:ext>
            </a:extLst>
          </p:cNvPr>
          <p:cNvSpPr/>
          <p:nvPr/>
        </p:nvSpPr>
        <p:spPr>
          <a:xfrm>
            <a:off x="-9411" y="8857297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34756" y="-106839"/>
            <a:ext cx="17037310" cy="2896306"/>
          </a:xfrm>
          <a:prstGeom prst="rect">
            <a:avLst/>
          </a:prstGeom>
        </p:spPr>
        <p:txBody>
          <a:bodyPr vert="horz" wrap="square" lIns="0" tIns="183515" rIns="0" bIns="0" rtlCol="0" anchor="t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445"/>
              </a:spcBef>
            </a:pPr>
            <a:r>
              <a:rPr lang="en-US" sz="4000" b="1" spc="25" dirty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  <a:t>INTERIM FINANCIAL REPORT (unaudited)</a:t>
            </a:r>
            <a:br>
              <a:rPr lang="en-US" sz="3600" b="1" spc="25" dirty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</a:br>
            <a:r>
              <a:rPr lang="en-US" sz="3200" spc="25" dirty="0">
                <a:solidFill>
                  <a:srgbClr val="291F35"/>
                </a:solidFill>
                <a:latin typeface="Roboto"/>
                <a:cs typeface="Roboto"/>
              </a:rPr>
              <a:t>GENERAL, SPECIAL REVENUE, DEBT SERVICE FUNDS, CAPITAL PROJECTS, </a:t>
            </a:r>
          </a:p>
          <a:p>
            <a:pPr marL="12700" algn="ctr">
              <a:lnSpc>
                <a:spcPct val="100000"/>
              </a:lnSpc>
            </a:pPr>
            <a:r>
              <a:rPr lang="en-US" sz="3200" spc="25" dirty="0">
                <a:solidFill>
                  <a:srgbClr val="291F35"/>
                </a:solidFill>
                <a:latin typeface="Roboto"/>
                <a:cs typeface="Roboto"/>
              </a:rPr>
              <a:t>AND INTERNAL SERVICE FUNDS</a:t>
            </a:r>
          </a:p>
          <a:p>
            <a:pPr marL="12700" algn="ctr">
              <a:lnSpc>
                <a:spcPct val="100000"/>
              </a:lnSpc>
              <a:spcBef>
                <a:spcPts val="545"/>
              </a:spcBef>
            </a:pPr>
            <a:r>
              <a:rPr lang="en-US" sz="4000" b="1" u="sng" spc="25" dirty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  <a:t>REVENUES (INFLOWS)</a:t>
            </a:r>
          </a:p>
          <a:p>
            <a:pPr marL="12700" algn="ctr"/>
            <a:r>
              <a:rPr lang="en-US" sz="2800" spc="25" dirty="0">
                <a:solidFill>
                  <a:srgbClr val="291F35"/>
                </a:solidFill>
                <a:latin typeface="Roboto"/>
                <a:cs typeface="Roboto"/>
              </a:rPr>
              <a:t>Budget to Actual for period ending May 31, 2025</a:t>
            </a:r>
            <a:endParaRPr sz="2800" dirty="0">
              <a:solidFill>
                <a:srgbClr val="291F35"/>
              </a:solidFill>
              <a:latin typeface="Roboto"/>
              <a:cs typeface="Roboto"/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6554AA6F-AE78-CECB-895B-3648676662C4}"/>
              </a:ext>
            </a:extLst>
          </p:cNvPr>
          <p:cNvSpPr/>
          <p:nvPr/>
        </p:nvSpPr>
        <p:spPr>
          <a:xfrm rot="16200000">
            <a:off x="13009325" y="8860976"/>
            <a:ext cx="609856" cy="762000"/>
          </a:xfrm>
          <a:prstGeom prst="rightArrow">
            <a:avLst>
              <a:gd name="adj1" fmla="val 50000"/>
              <a:gd name="adj2" fmla="val 60286"/>
            </a:avLst>
          </a:prstGeom>
          <a:solidFill>
            <a:srgbClr val="C13D4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018BC6-F607-B494-2404-38110B8AD4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23027" y="2831214"/>
            <a:ext cx="12884187" cy="6075820"/>
          </a:xfrm>
          <a:prstGeom prst="rect">
            <a:avLst/>
          </a:prstGeom>
        </p:spPr>
      </p:pic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22827708-AC14-A103-DF16-F019FE99DB1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01159" y="9752474"/>
            <a:ext cx="515984" cy="430887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fld id="{B6F15528-21DE-4FAA-801E-634DDDAF4B2B}" type="slidenum">
              <a:rPr lang="en-US" sz="2800" b="1" smtClean="0">
                <a:solidFill>
                  <a:schemeClr val="tx1"/>
                </a:solidFill>
              </a:rPr>
              <a:pPr algn="ctr"/>
              <a:t>15</a:t>
            </a:fld>
            <a:endParaRPr lang="en-US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68811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5">
            <a:extLst>
              <a:ext uri="{FF2B5EF4-FFF2-40B4-BE49-F238E27FC236}">
                <a16:creationId xmlns:a16="http://schemas.microsoft.com/office/drawing/2014/main" id="{20FF98B1-A975-1D33-3C52-36BD54BD4684}"/>
              </a:ext>
            </a:extLst>
          </p:cNvPr>
          <p:cNvSpPr/>
          <p:nvPr/>
        </p:nvSpPr>
        <p:spPr>
          <a:xfrm>
            <a:off x="-9411" y="8857297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25345" y="38100"/>
            <a:ext cx="17037310" cy="2960426"/>
          </a:xfrm>
          <a:prstGeom prst="rect">
            <a:avLst/>
          </a:prstGeom>
        </p:spPr>
        <p:txBody>
          <a:bodyPr vert="horz" wrap="square" lIns="0" tIns="183515" rIns="0" bIns="0" rtlCol="0" anchor="t">
            <a:spAutoFit/>
          </a:bodyPr>
          <a:lstStyle/>
          <a:p>
            <a:pPr algn="ctr">
              <a:lnSpc>
                <a:spcPct val="100000"/>
              </a:lnSpc>
              <a:spcBef>
                <a:spcPts val="200"/>
              </a:spcBef>
            </a:pPr>
            <a:r>
              <a:rPr lang="en-US" sz="4000" b="1" spc="25" dirty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  <a:t>INTERIM FINANCIAL REPORT (unaudited)</a:t>
            </a:r>
          </a:p>
          <a:p>
            <a:pPr algn="ctr">
              <a:lnSpc>
                <a:spcPct val="100000"/>
              </a:lnSpc>
              <a:spcBef>
                <a:spcPts val="200"/>
              </a:spcBef>
            </a:pPr>
            <a:r>
              <a:rPr lang="en-US" sz="3200" spc="25" dirty="0">
                <a:solidFill>
                  <a:srgbClr val="291F35"/>
                </a:solidFill>
                <a:latin typeface="Roboto"/>
                <a:cs typeface="Roboto"/>
              </a:rPr>
              <a:t>GENERAL, SPECIAL REVENUE, DEBT SERVICE FUNDS, CAPITAL PROJECTS, </a:t>
            </a:r>
          </a:p>
          <a:p>
            <a:pPr algn="ctr">
              <a:lnSpc>
                <a:spcPct val="100000"/>
              </a:lnSpc>
              <a:spcBef>
                <a:spcPts val="200"/>
              </a:spcBef>
            </a:pPr>
            <a:r>
              <a:rPr lang="en-US" sz="3200" spc="25" dirty="0">
                <a:solidFill>
                  <a:srgbClr val="291F35"/>
                </a:solidFill>
                <a:latin typeface="Roboto"/>
                <a:cs typeface="Roboto"/>
              </a:rPr>
              <a:t>AND INTERNAL SERVICE FUNDS</a:t>
            </a:r>
            <a:br>
              <a:rPr lang="en-US" sz="3600" b="1" spc="25" dirty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</a:br>
            <a:r>
              <a:rPr lang="en-US" sz="4000" b="1" u="sng" spc="25" dirty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  <a:t>Expenditures (OUTFLOWS)</a:t>
            </a:r>
          </a:p>
          <a:p>
            <a:pPr marL="12700" algn="ctr">
              <a:spcBef>
                <a:spcPts val="600"/>
              </a:spcBef>
            </a:pPr>
            <a:r>
              <a:rPr lang="en-US" sz="2800" spc="25" dirty="0">
                <a:solidFill>
                  <a:srgbClr val="291F35"/>
                </a:solidFill>
                <a:latin typeface="Roboto"/>
                <a:cs typeface="Roboto"/>
              </a:rPr>
              <a:t>Budget to Actual for period ending May 31, 2025</a:t>
            </a:r>
            <a:endParaRPr sz="2800" dirty="0">
              <a:solidFill>
                <a:srgbClr val="291F35"/>
              </a:solidFill>
              <a:latin typeface="Roboto"/>
              <a:cs typeface="Roboto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642BB365-C940-D2CD-2A5E-D62235192CC2}"/>
              </a:ext>
            </a:extLst>
          </p:cNvPr>
          <p:cNvSpPr/>
          <p:nvPr/>
        </p:nvSpPr>
        <p:spPr>
          <a:xfrm rot="16200000">
            <a:off x="13598268" y="9259080"/>
            <a:ext cx="974143" cy="762000"/>
          </a:xfrm>
          <a:prstGeom prst="rightArrow">
            <a:avLst>
              <a:gd name="adj1" fmla="val 50000"/>
              <a:gd name="adj2" fmla="val 60286"/>
            </a:avLst>
          </a:prstGeom>
          <a:solidFill>
            <a:srgbClr val="FFFF0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07DA28-7AD0-7D5A-050F-D151BC9443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11219" y="3098800"/>
            <a:ext cx="12395661" cy="5953935"/>
          </a:xfrm>
          <a:prstGeom prst="rect">
            <a:avLst/>
          </a:prstGeom>
        </p:spPr>
      </p:pic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83D37DB6-4D06-8D58-5F37-F566AC33BDB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01159" y="9752474"/>
            <a:ext cx="515984" cy="430887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fld id="{B6F15528-21DE-4FAA-801E-634DDDAF4B2B}" type="slidenum">
              <a:rPr lang="en-US" sz="2800" b="1" smtClean="0">
                <a:solidFill>
                  <a:schemeClr val="tx1"/>
                </a:solidFill>
              </a:rPr>
              <a:pPr algn="ctr"/>
              <a:t>16</a:t>
            </a:fld>
            <a:endParaRPr lang="en-US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23183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E6B6282A-1007-CF5F-CCAB-F911ED601247}"/>
              </a:ext>
            </a:extLst>
          </p:cNvPr>
          <p:cNvSpPr/>
          <p:nvPr/>
        </p:nvSpPr>
        <p:spPr>
          <a:xfrm>
            <a:off x="9411" y="0"/>
            <a:ext cx="18288000" cy="9076755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34D990B-4408-47DB-B75B-35C128504CF9}"/>
              </a:ext>
            </a:extLst>
          </p:cNvPr>
          <p:cNvSpPr txBox="1">
            <a:spLocks/>
          </p:cNvSpPr>
          <p:nvPr/>
        </p:nvSpPr>
        <p:spPr>
          <a:xfrm>
            <a:off x="3505200" y="342900"/>
            <a:ext cx="11277600" cy="2057400"/>
          </a:xfrm>
          <a:prstGeom prst="rect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INTERIM FINANCIAL REPORT (unaudited) </a:t>
            </a:r>
            <a:br>
              <a:rPr lang="en-US" sz="40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0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FY 2024-25 Donations Report</a:t>
            </a:r>
            <a:br>
              <a:rPr lang="en-US" sz="40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0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All Funds as of May 31, 2025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E65B38-A4A7-6119-5D59-CB20D8FEDE7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" r="1207"/>
          <a:stretch/>
        </p:blipFill>
        <p:spPr>
          <a:xfrm>
            <a:off x="3887307" y="2628029"/>
            <a:ext cx="10697672" cy="7316071"/>
          </a:xfrm>
          <a:prstGeom prst="rect">
            <a:avLst/>
          </a:prstGeom>
        </p:spPr>
      </p:pic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5AB6293E-53F1-07E4-EFC3-B101021D258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01159" y="9752474"/>
            <a:ext cx="515984" cy="430887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fld id="{B6F15528-21DE-4FAA-801E-634DDDAF4B2B}" type="slidenum">
              <a:rPr lang="en-US" sz="2800" b="1" smtClean="0">
                <a:solidFill>
                  <a:schemeClr val="tx1"/>
                </a:solidFill>
              </a:rPr>
              <a:pPr algn="ctr"/>
              <a:t>17</a:t>
            </a:fld>
            <a:endParaRPr lang="en-US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74387" y="2720022"/>
            <a:ext cx="13490918" cy="3751115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pPr algn="ctr"/>
            <a:endParaRPr sz="6000" dirty="0"/>
          </a:p>
        </p:txBody>
      </p:sp>
      <p:sp>
        <p:nvSpPr>
          <p:cNvPr id="5" name="object 5"/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90CB226-6668-443D-8F8F-3109BF8D9477}"/>
              </a:ext>
            </a:extLst>
          </p:cNvPr>
          <p:cNvSpPr txBox="1">
            <a:spLocks/>
          </p:cNvSpPr>
          <p:nvPr/>
        </p:nvSpPr>
        <p:spPr>
          <a:xfrm>
            <a:off x="3229089" y="400948"/>
            <a:ext cx="11811000" cy="1324040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kern="0" dirty="0">
                <a:latin typeface="Roboto"/>
                <a:ea typeface="Roboto"/>
                <a:cs typeface="Adobe Devanagari" panose="02040503050201020203" pitchFamily="18" charset="0"/>
              </a:rPr>
              <a:t>INTERIM FINANCIAL REPORT (unaudited) </a:t>
            </a:r>
            <a:br>
              <a:rPr lang="en-US" sz="2800" kern="0" dirty="0"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2800" kern="0" dirty="0">
                <a:latin typeface="Roboto"/>
                <a:ea typeface="Roboto"/>
                <a:cs typeface="Adobe Devanagari" panose="02040503050201020203" pitchFamily="18" charset="0"/>
              </a:rPr>
              <a:t>FY 2024-25 Donations Report</a:t>
            </a:r>
            <a:br>
              <a:rPr lang="en-US" sz="2800" kern="0" dirty="0"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2800" kern="0" dirty="0">
                <a:latin typeface="Roboto"/>
                <a:ea typeface="Roboto"/>
                <a:cs typeface="Adobe Devanagari" panose="02040503050201020203" pitchFamily="18" charset="0"/>
              </a:rPr>
              <a:t>All Funds as of May 31, 2025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AAEA5A-6107-012C-48FB-A69E39B343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0216" y="2050590"/>
            <a:ext cx="17048746" cy="6544769"/>
          </a:xfrm>
          <a:prstGeom prst="rect">
            <a:avLst/>
          </a:prstGeom>
        </p:spPr>
      </p:pic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8E441C6C-3132-E1D4-5835-2414F7FCDEC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01159" y="9752474"/>
            <a:ext cx="515984" cy="430887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fld id="{B6F15528-21DE-4FAA-801E-634DDDAF4B2B}" type="slidenum">
              <a:rPr lang="en-US" sz="2800" b="1" smtClean="0">
                <a:solidFill>
                  <a:schemeClr val="tx1"/>
                </a:solidFill>
              </a:rPr>
              <a:pPr algn="ctr"/>
              <a:t>18</a:t>
            </a:fld>
            <a:endParaRPr lang="en-US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25396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5">
            <a:extLst>
              <a:ext uri="{FF2B5EF4-FFF2-40B4-BE49-F238E27FC236}">
                <a16:creationId xmlns:a16="http://schemas.microsoft.com/office/drawing/2014/main" id="{95F1E0B8-E511-6044-7E43-B9946D601B6F}"/>
              </a:ext>
            </a:extLst>
          </p:cNvPr>
          <p:cNvSpPr/>
          <p:nvPr/>
        </p:nvSpPr>
        <p:spPr>
          <a:xfrm>
            <a:off x="0" y="8796312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5BBAE36-A10C-4C42-A49A-2EEAFAE10817}"/>
              </a:ext>
            </a:extLst>
          </p:cNvPr>
          <p:cNvSpPr txBox="1">
            <a:spLocks/>
          </p:cNvSpPr>
          <p:nvPr/>
        </p:nvSpPr>
        <p:spPr>
          <a:xfrm>
            <a:off x="2438400" y="419100"/>
            <a:ext cx="13487400" cy="1905000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algn="ctr">
              <a:defRPr sz="2800" kern="0">
                <a:latin typeface="Roboto"/>
                <a:ea typeface="Roboto"/>
                <a:cs typeface="Adobe Devanagari" panose="02040503050201020203" pitchFamily="18" charset="0"/>
              </a:defRPr>
            </a:lvl1pPr>
          </a:lstStyle>
          <a:p>
            <a:r>
              <a:rPr lang="en-US" sz="4000" dirty="0"/>
              <a:t>INTERIM FINANCIAL REPORT (unaudited) </a:t>
            </a:r>
            <a:br>
              <a:rPr lang="en-US" sz="4000" dirty="0"/>
            </a:br>
            <a:r>
              <a:rPr lang="en-US" sz="4000" dirty="0"/>
              <a:t>TAX COLLECTIONS COMPARATIVE ANALYSIS </a:t>
            </a:r>
            <a:br>
              <a:rPr lang="en-US" sz="4000" dirty="0"/>
            </a:br>
            <a:r>
              <a:rPr lang="en-US" sz="4000" dirty="0"/>
              <a:t>Fiscal Year-To-Date as of May 31, 2025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6FB5A57-2AC5-47C8-AD79-4DB5694B3FE3}"/>
              </a:ext>
            </a:extLst>
          </p:cNvPr>
          <p:cNvSpPr/>
          <p:nvPr/>
        </p:nvSpPr>
        <p:spPr>
          <a:xfrm>
            <a:off x="16608334" y="4830790"/>
            <a:ext cx="1617617" cy="625419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3175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800" b="1" dirty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$660 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8D597B-DADC-4782-9A60-8F993C239AF9}"/>
              </a:ext>
            </a:extLst>
          </p:cNvPr>
          <p:cNvSpPr txBox="1"/>
          <p:nvPr/>
        </p:nvSpPr>
        <p:spPr>
          <a:xfrm>
            <a:off x="409779" y="8936537"/>
            <a:ext cx="7074893" cy="1138773"/>
          </a:xfrm>
          <a:prstGeom prst="rect">
            <a:avLst/>
          </a:prstGeom>
          <a:noFill/>
          <a:ln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u="sng" dirty="0">
                <a:solidFill>
                  <a:srgbClr val="BAFAA0"/>
                </a:solidFill>
                <a:cs typeface="Arial" charset="0"/>
              </a:rPr>
              <a:t>See Tax Calculator at: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u="sng" dirty="0">
                <a:solidFill>
                  <a:srgbClr val="BAFAA0"/>
                </a:solidFill>
                <a:cs typeface="Arial" charset="0"/>
              </a:rPr>
              <a:t>https://hcde-texas.org/transparency/tax-rate/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u="sng" dirty="0">
              <a:solidFill>
                <a:srgbClr val="BAFAA0"/>
              </a:solidFill>
              <a:latin typeface="Abadi Extra Light" panose="020B0204020104020204" pitchFamily="34" charset="0"/>
              <a:cs typeface="Arial" charset="0"/>
            </a:endParaRP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914AA073-AFBD-BD30-867D-8411BF71B5D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01159" y="9752474"/>
            <a:ext cx="515984" cy="430887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fld id="{B6F15528-21DE-4FAA-801E-634DDDAF4B2B}" type="slidenum">
              <a:rPr lang="en-US" sz="2800" b="1" smtClean="0">
                <a:solidFill>
                  <a:schemeClr val="tx1"/>
                </a:solidFill>
              </a:rPr>
              <a:pPr algn="ctr"/>
              <a:t>19</a:t>
            </a:fld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01788B-131F-94DC-4BA3-7269ADCF11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364" y="2498210"/>
            <a:ext cx="16146970" cy="63319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48325195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4"/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525" y="928732"/>
            <a:ext cx="18278475" cy="9323979"/>
            <a:chOff x="0" y="966424"/>
            <a:chExt cx="18278475" cy="9323979"/>
          </a:xfrm>
          <a:solidFill>
            <a:srgbClr val="7F0B5B"/>
          </a:solidFill>
        </p:grpSpPr>
        <p:sp>
          <p:nvSpPr>
            <p:cNvPr id="3" name="object 3"/>
            <p:cNvSpPr/>
            <p:nvPr/>
          </p:nvSpPr>
          <p:spPr>
            <a:xfrm>
              <a:off x="0" y="8759765"/>
              <a:ext cx="18278475" cy="1530638"/>
            </a:xfrm>
            <a:custGeom>
              <a:avLst/>
              <a:gdLst/>
              <a:ahLst/>
              <a:cxnLst/>
              <a:rect l="l" t="t" r="r" b="b"/>
              <a:pathLst>
                <a:path w="18278475" h="1419225">
                  <a:moveTo>
                    <a:pt x="18278473" y="1419224"/>
                  </a:moveTo>
                  <a:lnTo>
                    <a:pt x="0" y="1419224"/>
                  </a:lnTo>
                  <a:lnTo>
                    <a:pt x="0" y="0"/>
                  </a:lnTo>
                  <a:lnTo>
                    <a:pt x="18278473" y="0"/>
                  </a:lnTo>
                  <a:lnTo>
                    <a:pt x="18278473" y="141922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 descr="Two people looking at computer monitor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33" r="20865"/>
            <a:stretch/>
          </p:blipFill>
          <p:spPr>
            <a:xfrm>
              <a:off x="634842" y="966424"/>
              <a:ext cx="7107383" cy="6939187"/>
            </a:xfrm>
            <a:prstGeom prst="ellipse">
              <a:avLst/>
            </a:prstGeom>
            <a:ln w="63500" cap="rnd">
              <a:solidFill>
                <a:srgbClr val="0033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7" name="object 7"/>
            <p:cNvSpPr/>
            <p:nvPr/>
          </p:nvSpPr>
          <p:spPr>
            <a:xfrm>
              <a:off x="8920419" y="4138221"/>
              <a:ext cx="8173084" cy="0"/>
            </a:xfrm>
            <a:custGeom>
              <a:avLst/>
              <a:gdLst/>
              <a:ahLst/>
              <a:cxnLst/>
              <a:rect l="l" t="t" r="r" b="b"/>
              <a:pathLst>
                <a:path w="8173084">
                  <a:moveTo>
                    <a:pt x="0" y="0"/>
                  </a:moveTo>
                  <a:lnTo>
                    <a:pt x="8172522" y="0"/>
                  </a:lnTo>
                </a:path>
              </a:pathLst>
            </a:custGeom>
            <a:grpFill/>
            <a:ln w="9524">
              <a:solidFill>
                <a:srgbClr val="003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8085020" y="929943"/>
            <a:ext cx="9590483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6000" b="1" spc="-60">
                <a:solidFill>
                  <a:schemeClr val="accent4">
                    <a:lumMod val="50000"/>
                  </a:schemeClr>
                </a:solidFill>
              </a:rPr>
              <a:t>Highlights of Interim Financial Report (unaudited)</a:t>
            </a:r>
            <a:endParaRPr sz="6000" b="1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722677" y="2971045"/>
            <a:ext cx="4249052" cy="505267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en-US" sz="3200" spc="-5" dirty="0">
                <a:solidFill>
                  <a:schemeClr val="accent4">
                    <a:lumMod val="50000"/>
                  </a:schemeClr>
                </a:solidFill>
                <a:latin typeface="Roboto"/>
                <a:cs typeface="Roboto"/>
              </a:rPr>
              <a:t>May 31, 2025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8396117" y="4954683"/>
            <a:ext cx="934719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170">
                <a:solidFill>
                  <a:srgbClr val="1753F1"/>
                </a:solidFill>
                <a:latin typeface="Roboto"/>
                <a:cs typeface="Roboto"/>
              </a:rPr>
              <a:t> </a:t>
            </a:r>
            <a:endParaRPr sz="2800">
              <a:latin typeface="Roboto"/>
              <a:cs typeface="Roboto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5B63872-1CB2-2125-97F0-9AA06851D9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20546" y="4954683"/>
            <a:ext cx="4907603" cy="1334264"/>
          </a:xfrm>
          <a:prstGeom prst="rect">
            <a:avLst/>
          </a:prstGeom>
        </p:spPr>
      </p:pic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C5BCE138-D773-1E5E-CEEA-CB3379612CA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01159" y="9752474"/>
            <a:ext cx="515984" cy="430887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fld id="{B6F15528-21DE-4FAA-801E-634DDDAF4B2B}" type="slidenum">
              <a:rPr lang="en-US" sz="2800" b="1" smtClean="0">
                <a:solidFill>
                  <a:schemeClr val="tx1"/>
                </a:solidFill>
              </a:rPr>
              <a:pPr algn="ctr"/>
              <a:t>2</a:t>
            </a:fld>
            <a:endParaRPr lang="en-US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5BBAE36-A10C-4C42-A49A-2EEAFAE10817}"/>
              </a:ext>
            </a:extLst>
          </p:cNvPr>
          <p:cNvSpPr txBox="1">
            <a:spLocks/>
          </p:cNvSpPr>
          <p:nvPr/>
        </p:nvSpPr>
        <p:spPr>
          <a:xfrm>
            <a:off x="1943100" y="190500"/>
            <a:ext cx="14401800" cy="1752600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algn="ctr">
              <a:defRPr sz="2800" kern="0">
                <a:latin typeface="Roboto"/>
                <a:ea typeface="Roboto"/>
                <a:cs typeface="Adobe Devanagari" panose="02040503050201020203" pitchFamily="18" charset="0"/>
              </a:defRPr>
            </a:lvl1pPr>
          </a:lstStyle>
          <a:p>
            <a:r>
              <a:rPr lang="en-US" sz="3600" dirty="0"/>
              <a:t>INTERIM FINANCIAL REPORT (unaudited) TAX COLLECTIONS </a:t>
            </a:r>
          </a:p>
          <a:p>
            <a:r>
              <a:rPr lang="en-US" sz="3600" dirty="0"/>
              <a:t>Fiscal Year-To-Date as of May 31, 2025 </a:t>
            </a:r>
          </a:p>
          <a:p>
            <a:r>
              <a:rPr lang="en-US" sz="3600" dirty="0"/>
              <a:t>(9th month / 12 months)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775BEE-E5B7-ED3A-8014-7AB9EA4409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8758" y="2079389"/>
            <a:ext cx="17445789" cy="7178911"/>
          </a:xfrm>
          <a:prstGeom prst="rect">
            <a:avLst/>
          </a:prstGeom>
        </p:spPr>
      </p:pic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938EC3B5-D845-919D-912C-D85F3ED96E2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01159" y="9752474"/>
            <a:ext cx="515984" cy="430887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fld id="{B6F15528-21DE-4FAA-801E-634DDDAF4B2B}" type="slidenum">
              <a:rPr lang="en-US" sz="2800" b="1" smtClean="0">
                <a:solidFill>
                  <a:schemeClr val="tx1"/>
                </a:solidFill>
              </a:rPr>
              <a:pPr algn="ctr"/>
              <a:t>20</a:t>
            </a:fld>
            <a:endParaRPr lang="en-US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810666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4"/>
    </p:ext>
  </p:extLs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1559" y="0"/>
            <a:ext cx="18288000" cy="8841538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-9988" y="8870249"/>
            <a:ext cx="18297988" cy="1416751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	</a:t>
            </a:r>
            <a:r>
              <a:rPr lang="en-US" sz="2000" dirty="0">
                <a:solidFill>
                  <a:srgbClr val="BAFAA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a) 2024 Approved Tax Rate = $0.004799/$100 Property Assessment/Appraisal - --&gt;  Annual Tax on a $259,375 - $51,875 = $207,500/100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BAFAA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		x .004799 = $9.958 (net of 20% homestead exception.)                                                         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BAFAA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	b) $850,000/$32,184,041 =  2.64% Collection and assessment costs </a:t>
            </a:r>
          </a:p>
          <a:p>
            <a:endParaRPr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17F916C-6AC8-41F8-8F46-A69A359EE6A4}"/>
              </a:ext>
            </a:extLst>
          </p:cNvPr>
          <p:cNvSpPr txBox="1">
            <a:spLocks/>
          </p:cNvSpPr>
          <p:nvPr/>
        </p:nvSpPr>
        <p:spPr>
          <a:xfrm>
            <a:off x="1766812" y="143002"/>
            <a:ext cx="14724876" cy="1718996"/>
          </a:xfrm>
          <a:prstGeom prst="rect">
            <a:avLst/>
          </a:prstGeom>
          <a:ln w="57150">
            <a:solidFill>
              <a:srgbClr val="291F35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kern="0" dirty="0">
                <a:solidFill>
                  <a:srgbClr val="291F35"/>
                </a:solidFill>
                <a:latin typeface="Roboto"/>
                <a:ea typeface="Roboto"/>
                <a:cs typeface="Adobe Devanagari" panose="02040503050201020203" pitchFamily="18" charset="0"/>
              </a:rPr>
              <a:t>INTERIM FINANCIAL REPORT (unaudited) TAX COLLECTIONS </a:t>
            </a:r>
            <a:endParaRPr lang="en-US" sz="3600" kern="0" dirty="0">
              <a:solidFill>
                <a:srgbClr val="291F35"/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algn="ctr"/>
            <a:r>
              <a:rPr lang="en-US" sz="3600" kern="0" dirty="0">
                <a:solidFill>
                  <a:srgbClr val="291F35"/>
                </a:solidFill>
                <a:latin typeface="Roboto"/>
                <a:ea typeface="Roboto"/>
                <a:cs typeface="Adobe Devanagari" panose="02040503050201020203" pitchFamily="18" charset="0"/>
              </a:rPr>
              <a:t>Fiscal Year-To-Date as of </a:t>
            </a:r>
            <a:r>
              <a:rPr lang="en-US" sz="3600" kern="0" dirty="0">
                <a:ln w="0"/>
                <a:solidFill>
                  <a:srgbClr val="291F35"/>
                </a:solidFill>
                <a:latin typeface="Roboto"/>
                <a:ea typeface="Roboto"/>
                <a:cs typeface="Adobe Devanagari" panose="02040503050201020203" pitchFamily="18" charset="0"/>
              </a:rPr>
              <a:t>May 31, 2025</a:t>
            </a:r>
            <a:endParaRPr lang="en-US" sz="3600" kern="0" dirty="0">
              <a:solidFill>
                <a:srgbClr val="291F35"/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algn="ctr"/>
            <a:r>
              <a:rPr lang="en-US" sz="3600" kern="0" dirty="0">
                <a:solidFill>
                  <a:srgbClr val="291F35"/>
                </a:solidFill>
                <a:latin typeface="Roboto"/>
                <a:ea typeface="Roboto"/>
                <a:cs typeface="Adobe Devanagari" panose="02040503050201020203" pitchFamily="18" charset="0"/>
              </a:rPr>
              <a:t>(9th month / 12 months)</a:t>
            </a: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8D0EFEFF-3D4A-4730-856C-6B5CBC3867D0}"/>
              </a:ext>
            </a:extLst>
          </p:cNvPr>
          <p:cNvSpPr/>
          <p:nvPr/>
        </p:nvSpPr>
        <p:spPr>
          <a:xfrm rot="5400000">
            <a:off x="15474749" y="5561382"/>
            <a:ext cx="609601" cy="624958"/>
          </a:xfrm>
          <a:prstGeom prst="downArrow">
            <a:avLst/>
          </a:prstGeom>
          <a:solidFill>
            <a:srgbClr val="FF0000"/>
          </a:solidFill>
          <a:ln>
            <a:solidFill>
              <a:srgbClr val="291F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04E6E7-B733-D91B-430F-2854F6D690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33712" y="2515489"/>
            <a:ext cx="12410586" cy="6107142"/>
          </a:xfrm>
          <a:prstGeom prst="rect">
            <a:avLst/>
          </a:prstGeom>
        </p:spPr>
      </p:pic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3B87F74B-6247-6294-D870-47D23D94E99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01159" y="9752474"/>
            <a:ext cx="515984" cy="430887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fld id="{B6F15528-21DE-4FAA-801E-634DDDAF4B2B}" type="slidenum">
              <a:rPr lang="en-US" sz="2800" b="1" smtClean="0">
                <a:solidFill>
                  <a:schemeClr val="tx1"/>
                </a:solidFill>
              </a:rPr>
              <a:pPr algn="ctr"/>
              <a:t>21</a:t>
            </a:fld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16A9C4F2-E2FF-483E-81BA-1CEC42A20C5C}"/>
              </a:ext>
            </a:extLst>
          </p:cNvPr>
          <p:cNvSpPr/>
          <p:nvPr/>
        </p:nvSpPr>
        <p:spPr>
          <a:xfrm>
            <a:off x="8917872" y="1895459"/>
            <a:ext cx="685800" cy="566017"/>
          </a:xfrm>
          <a:prstGeom prst="downArrow">
            <a:avLst/>
          </a:prstGeom>
          <a:solidFill>
            <a:srgbClr val="B2251A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29594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9525" y="8870248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77C41C8-A354-483D-A1D6-756CB86194DA}"/>
              </a:ext>
            </a:extLst>
          </p:cNvPr>
          <p:cNvSpPr txBox="1">
            <a:spLocks/>
          </p:cNvSpPr>
          <p:nvPr/>
        </p:nvSpPr>
        <p:spPr>
          <a:xfrm>
            <a:off x="1867436" y="342899"/>
            <a:ext cx="14553127" cy="1647747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algn="ctr">
              <a:defRPr sz="2800" kern="0">
                <a:latin typeface="Roboto"/>
                <a:ea typeface="Roboto"/>
                <a:cs typeface="Adobe Devanagari" panose="02040503050201020203" pitchFamily="18" charset="0"/>
              </a:defRPr>
            </a:lvl1pPr>
          </a:lstStyle>
          <a:p>
            <a:r>
              <a:rPr lang="en-US" sz="3600" dirty="0"/>
              <a:t>INTERIM FINANCIAL REPORT (unaudited) TAX COLLECTIONS </a:t>
            </a:r>
          </a:p>
          <a:p>
            <a:r>
              <a:rPr lang="en-US" sz="3600" dirty="0"/>
              <a:t>Fiscal Year-To-Date as of May 31, 2025</a:t>
            </a:r>
          </a:p>
          <a:p>
            <a:r>
              <a:rPr lang="en-US" sz="3600" dirty="0"/>
              <a:t>(9th month / 12 months)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225D2E-E627-4A9D-9729-9B25F1687419}"/>
              </a:ext>
            </a:extLst>
          </p:cNvPr>
          <p:cNvSpPr txBox="1"/>
          <p:nvPr/>
        </p:nvSpPr>
        <p:spPr>
          <a:xfrm>
            <a:off x="762000" y="9072030"/>
            <a:ext cx="158496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BAFAA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a) 2024 Approved Tax Rate = $0.004799/$100 Property Assessment/Appraisal - --&gt;  Annual Tax on a $259,375 - $51,875 = $207,500/100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BAFAA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		x .004799 = $9.958 (net of 20% homestead exception.)                                                         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BAFAA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b)  $850,000/$32,184,041 =  2.64% Collection and assessment costs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BAFAA0"/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41363792-5E5F-47F7-A965-97FBF433A5B8}"/>
              </a:ext>
            </a:extLst>
          </p:cNvPr>
          <p:cNvSpPr/>
          <p:nvPr/>
        </p:nvSpPr>
        <p:spPr>
          <a:xfrm rot="10800000">
            <a:off x="14971274" y="3836660"/>
            <a:ext cx="1449289" cy="638140"/>
          </a:xfrm>
          <a:prstGeom prst="rightArrow">
            <a:avLst/>
          </a:prstGeom>
          <a:solidFill>
            <a:srgbClr val="FF0000"/>
          </a:solidFill>
          <a:ln>
            <a:solidFill>
              <a:srgbClr val="291F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E07EFC-EE42-8118-54EB-D0B5CCCE1B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51868" y="2481943"/>
            <a:ext cx="12674049" cy="5994400"/>
          </a:xfrm>
          <a:prstGeom prst="rect">
            <a:avLst/>
          </a:prstGeom>
        </p:spPr>
      </p:pic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A84A758C-F479-119E-1BCD-880EBBECABF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01159" y="9752474"/>
            <a:ext cx="515984" cy="430887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fld id="{B6F15528-21DE-4FAA-801E-634DDDAF4B2B}" type="slidenum">
              <a:rPr lang="en-US" sz="2800" b="1" smtClean="0">
                <a:solidFill>
                  <a:schemeClr val="tx1"/>
                </a:solidFill>
              </a:rPr>
              <a:pPr algn="ctr"/>
              <a:t>22</a:t>
            </a:fld>
            <a:endParaRPr lang="en-US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73964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4714070-CE55-3A8C-41AB-DEF9ECD185D6}"/>
              </a:ext>
            </a:extLst>
          </p:cNvPr>
          <p:cNvSpPr/>
          <p:nvPr/>
        </p:nvSpPr>
        <p:spPr>
          <a:xfrm>
            <a:off x="1451347" y="5826348"/>
            <a:ext cx="14152033" cy="3416320"/>
          </a:xfrm>
          <a:prstGeom prst="roundRect">
            <a:avLst/>
          </a:prstGeom>
          <a:solidFill>
            <a:schemeClr val="bg1">
              <a:lumMod val="85000"/>
              <a:alpha val="99000"/>
            </a:schemeClr>
          </a:solidFill>
          <a:ln>
            <a:solidFill>
              <a:srgbClr val="003E00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0EA58EA-6700-4451-BB1F-A1CD90EA60E1}"/>
              </a:ext>
            </a:extLst>
          </p:cNvPr>
          <p:cNvSpPr txBox="1">
            <a:spLocks/>
          </p:cNvSpPr>
          <p:nvPr/>
        </p:nvSpPr>
        <p:spPr>
          <a:xfrm>
            <a:off x="1890928" y="136524"/>
            <a:ext cx="13272872" cy="1958975"/>
          </a:xfrm>
          <a:prstGeom prst="rect">
            <a:avLst/>
          </a:prstGeom>
          <a:noFill/>
          <a:ln w="57150">
            <a:solidFill>
              <a:schemeClr val="bg2">
                <a:lumMod val="10000"/>
              </a:schemeClr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INTERIM FINANCIAL REPORT (unaudited)</a:t>
            </a:r>
            <a:br>
              <a:rPr lang="en-US" sz="44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36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DISBURSEMENT – ALL FUNDS </a:t>
            </a:r>
            <a:br>
              <a:rPr lang="en-US" sz="32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32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May 31, 2025</a:t>
            </a:r>
            <a:br>
              <a:rPr lang="en-US" sz="3200" kern="0" dirty="0"/>
            </a:br>
            <a:endParaRPr lang="en-US" sz="3200" kern="0" dirty="0">
              <a:ln w="0"/>
              <a:solidFill>
                <a:sysClr val="windowText" lastClr="000000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310BF9-BF1B-4615-9921-997BC8809A2C}"/>
              </a:ext>
            </a:extLst>
          </p:cNvPr>
          <p:cNvSpPr txBox="1"/>
          <p:nvPr/>
        </p:nvSpPr>
        <p:spPr>
          <a:xfrm>
            <a:off x="1752600" y="5826348"/>
            <a:ext cx="1387307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n w="0"/>
                <a:solidFill>
                  <a:schemeClr val="bg2">
                    <a:lumMod val="10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Notes:</a:t>
            </a:r>
          </a:p>
          <a:p>
            <a:pPr marL="457200" indent="-457200">
              <a:buAutoNum type="alphaUcParenBoth"/>
            </a:pPr>
            <a:r>
              <a:rPr lang="en-US" sz="3600" b="1">
                <a:ln w="0"/>
                <a:solidFill>
                  <a:schemeClr val="bg2">
                    <a:lumMod val="10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All Purchase Orders and Payment Authorizations are reviewed before disbursement. </a:t>
            </a:r>
          </a:p>
          <a:p>
            <a:pPr marL="457200" indent="-457200">
              <a:buAutoNum type="alphaUcParenBoth"/>
            </a:pPr>
            <a:r>
              <a:rPr lang="en-US" sz="3600" b="1">
                <a:ln w="0"/>
                <a:solidFill>
                  <a:schemeClr val="bg2">
                    <a:lumMod val="10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All Procurement Card charges are reviewed by cardholder, supervisor, and business office staff each month. </a:t>
            </a:r>
          </a:p>
          <a:p>
            <a:pPr marL="457200" indent="-457200">
              <a:buAutoNum type="alphaUcParenBoth"/>
            </a:pPr>
            <a:r>
              <a:rPr lang="en-US" sz="3600" b="1">
                <a:ln w="0"/>
                <a:solidFill>
                  <a:schemeClr val="bg2">
                    <a:lumMod val="10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A report on CH Local Expenditures is included in the monthly report.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BEEA20-B662-0A77-706B-5210601D12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196" y="2838558"/>
            <a:ext cx="11655208" cy="2441209"/>
          </a:xfrm>
          <a:prstGeom prst="rect">
            <a:avLst/>
          </a:prstGeom>
        </p:spPr>
      </p:pic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7BFCC044-4B02-B579-A21D-C29D496E395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01159" y="9752474"/>
            <a:ext cx="515984" cy="430887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fld id="{B6F15528-21DE-4FAA-801E-634DDDAF4B2B}" type="slidenum">
              <a:rPr lang="en-US" sz="2800" b="1" smtClean="0">
                <a:solidFill>
                  <a:schemeClr val="tx1"/>
                </a:solidFill>
              </a:rPr>
              <a:pPr algn="ctr"/>
              <a:t>23</a:t>
            </a:fld>
            <a:endParaRPr lang="en-US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71430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" y="8724900"/>
            <a:ext cx="18288000" cy="1551709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2800" b="1">
              <a:highlight>
                <a:srgbClr val="FFFF00"/>
              </a:highlight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5C8F8CC-FB9E-4897-8423-2311EFC1084E}"/>
              </a:ext>
            </a:extLst>
          </p:cNvPr>
          <p:cNvSpPr txBox="1">
            <a:spLocks/>
          </p:cNvSpPr>
          <p:nvPr/>
        </p:nvSpPr>
        <p:spPr>
          <a:xfrm>
            <a:off x="2362200" y="419100"/>
            <a:ext cx="13087928" cy="1551709"/>
          </a:xfrm>
          <a:prstGeom prst="rect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txBody>
          <a:bodyPr vert="horz" wrap="square" lIns="91440" tIns="45720" rIns="91440" bIns="45720" rtlCol="0" anchor="t">
            <a:noAutofit/>
          </a:bodyPr>
          <a:lstStyle>
            <a:lvl1pPr>
              <a:defRPr sz="8000" b="1" i="0">
                <a:solidFill>
                  <a:srgbClr val="13110E"/>
                </a:solidFill>
                <a:latin typeface="Roboto"/>
                <a:ea typeface="+mj-ea"/>
                <a:cs typeface="Roboto"/>
              </a:defRPr>
            </a:lvl1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4000" kern="0" dirty="0">
                <a:solidFill>
                  <a:schemeClr val="bg2">
                    <a:lumMod val="10000"/>
                  </a:schemeClr>
                </a:solidFill>
                <a:ea typeface="Roboto"/>
                <a:cs typeface="Adobe Devanagari" panose="02040503050201020203" pitchFamily="18" charset="0"/>
              </a:rPr>
              <a:t>INTERIM FINANCIAL REPORT (unaudited)</a:t>
            </a:r>
            <a:br>
              <a:rPr lang="en-US" sz="40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3200" kern="0" dirty="0">
                <a:solidFill>
                  <a:schemeClr val="bg2">
                    <a:lumMod val="10000"/>
                  </a:schemeClr>
                </a:solidFill>
                <a:ea typeface="Roboto"/>
                <a:cs typeface="Adobe Devanagari" panose="02040503050201020203" pitchFamily="18" charset="0"/>
              </a:rPr>
              <a:t>Segment Division Data </a:t>
            </a:r>
            <a:br>
              <a:rPr lang="en-US" sz="32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2800" kern="0" dirty="0">
                <a:solidFill>
                  <a:schemeClr val="bg2">
                    <a:lumMod val="10000"/>
                  </a:schemeClr>
                </a:solidFill>
                <a:ea typeface="Roboto"/>
                <a:cs typeface="Adobe Devanagari" panose="02040503050201020203" pitchFamily="18" charset="0"/>
              </a:rPr>
              <a:t> As of </a:t>
            </a:r>
            <a:r>
              <a:rPr lang="en-US" sz="2800" kern="0" dirty="0">
                <a:ln w="0"/>
                <a:solidFill>
                  <a:schemeClr val="bg2">
                    <a:lumMod val="10000"/>
                  </a:schemeClr>
                </a:solidFill>
                <a:ea typeface="Roboto"/>
                <a:cs typeface="Adobe Devanagari" panose="02040503050201020203" pitchFamily="18" charset="0"/>
              </a:rPr>
              <a:t>May 31, 2025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B2CA3B-1935-B074-226C-FDC45E94E3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528" y="2800673"/>
            <a:ext cx="17556479" cy="5227000"/>
          </a:xfrm>
          <a:prstGeom prst="rect">
            <a:avLst/>
          </a:prstGeom>
          <a:ln w="25400">
            <a:solidFill>
              <a:srgbClr val="332440"/>
            </a:solidFill>
          </a:ln>
        </p:spPr>
      </p:pic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C31A6CB2-A80D-2125-F7F2-04133329C13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01159" y="9752474"/>
            <a:ext cx="515984" cy="430887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fld id="{B6F15528-21DE-4FAA-801E-634DDDAF4B2B}" type="slidenum">
              <a:rPr lang="en-US" sz="2800" b="1" smtClean="0">
                <a:solidFill>
                  <a:schemeClr val="tx1"/>
                </a:solidFill>
              </a:rPr>
              <a:pPr algn="ctr"/>
              <a:t>24</a:t>
            </a:fld>
            <a:endParaRPr lang="en-US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29626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>
            <a:extLst>
              <a:ext uri="{FF2B5EF4-FFF2-40B4-BE49-F238E27FC236}">
                <a16:creationId xmlns:a16="http://schemas.microsoft.com/office/drawing/2014/main" id="{DB1D30F4-A315-6DFF-CE01-25517E5FD64D}"/>
              </a:ext>
            </a:extLst>
          </p:cNvPr>
          <p:cNvSpPr>
            <a:spLocks/>
          </p:cNvSpPr>
          <p:nvPr/>
        </p:nvSpPr>
        <p:spPr>
          <a:xfrm>
            <a:off x="0" y="-60930"/>
            <a:ext cx="18278475" cy="3055840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Title 23">
            <a:extLst>
              <a:ext uri="{FF2B5EF4-FFF2-40B4-BE49-F238E27FC236}">
                <a16:creationId xmlns:a16="http://schemas.microsoft.com/office/drawing/2014/main" id="{28740703-8087-43AF-B2A8-ACFDCB7758ED}"/>
              </a:ext>
            </a:extLst>
          </p:cNvPr>
          <p:cNvSpPr txBox="1">
            <a:spLocks/>
          </p:cNvSpPr>
          <p:nvPr/>
        </p:nvSpPr>
        <p:spPr>
          <a:xfrm>
            <a:off x="2242539" y="430707"/>
            <a:ext cx="13543217" cy="2169617"/>
          </a:xfrm>
          <a:prstGeom prst="rect">
            <a:avLst/>
          </a:prstGeom>
          <a:ln w="57150">
            <a:solidFill>
              <a:schemeClr val="bg2"/>
            </a:solidFill>
          </a:ln>
        </p:spPr>
        <p:txBody>
          <a:bodyPr wrap="square" lIns="0" tIns="0" rIns="0" bIns="0" anchor="t">
            <a:noAutofit/>
          </a:bodyPr>
          <a:lstStyle>
            <a:lvl1pPr>
              <a:defRPr sz="6400" b="0" i="0">
                <a:solidFill>
                  <a:srgbClr val="13110E"/>
                </a:solidFill>
                <a:latin typeface="Roboto"/>
                <a:ea typeface="+mj-ea"/>
                <a:cs typeface="Roboto"/>
              </a:defRPr>
            </a:lvl1pPr>
          </a:lstStyle>
          <a:p>
            <a:pPr algn="ctr">
              <a:defRPr/>
            </a:pPr>
            <a:r>
              <a:rPr lang="en-US" sz="4400" kern="0" dirty="0">
                <a:solidFill>
                  <a:schemeClr val="bg2"/>
                </a:solidFill>
                <a:ea typeface="Roboto"/>
                <a:cs typeface="Adobe Devanagari" panose="02040503050201020203" pitchFamily="18" charset="0"/>
              </a:rPr>
              <a:t>HIGHLIGHTS OF BUDGET AMENDMENT REPORT</a:t>
            </a:r>
            <a:br>
              <a:rPr lang="en-US" sz="4800" kern="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800" kern="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June18th</a:t>
            </a:r>
            <a:r>
              <a:rPr lang="en-US" sz="3900" b="1" kern="0" dirty="0">
                <a:solidFill>
                  <a:schemeClr val="bg2"/>
                </a:solidFill>
                <a:latin typeface="Roboto" panose="02000000000000000000" pitchFamily="2" charset="0"/>
                <a:ea typeface="Roboto"/>
                <a:cs typeface="Adobe Devanagari" panose="02040503050201020203" pitchFamily="18" charset="0"/>
              </a:rPr>
              <a:t>, </a:t>
            </a:r>
            <a:r>
              <a:rPr lang="en-US" sz="3900" b="1" dirty="0">
                <a:solidFill>
                  <a:schemeClr val="bg2"/>
                </a:solidFill>
                <a:ea typeface="Roboto"/>
                <a:cs typeface="Adobe Devanagari" panose="02040503050201020203" pitchFamily="18" charset="0"/>
              </a:rPr>
              <a:t>Board Meeting</a:t>
            </a:r>
            <a:br>
              <a:rPr lang="en-US" sz="4400" b="1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3600" b="1" dirty="0">
                <a:solidFill>
                  <a:schemeClr val="bg2"/>
                </a:solidFill>
                <a:ea typeface="Roboto"/>
                <a:cs typeface="Adobe Devanagari" panose="02040503050201020203" pitchFamily="18" charset="0"/>
              </a:rPr>
              <a:t>(unaudited)</a:t>
            </a:r>
            <a:endParaRPr kumimoji="0" lang="en-US" sz="3600" b="1" i="1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ea typeface="Roboto"/>
              <a:cs typeface="Adobe Devanagari" panose="02040503050201020203" pitchFamily="18" charset="0"/>
            </a:endParaRP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FEA34EB5-5764-A628-7351-AED37C7C9A0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7178432" y="9728090"/>
            <a:ext cx="515984" cy="430887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fld id="{B6F15528-21DE-4FAA-801E-634DDDAF4B2B}" type="slidenum">
              <a:rPr lang="en-US" sz="2800" b="1" smtClean="0">
                <a:solidFill>
                  <a:schemeClr val="tx1"/>
                </a:solidFill>
              </a:rPr>
              <a:pPr algn="ctr"/>
              <a:t>25</a:t>
            </a:fld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CF1E27E-1ACC-7E4B-2331-7A1283DC18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9862" y="2470950"/>
            <a:ext cx="16328570" cy="39027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B743FC9-2FD6-C910-B90F-718D2EFC6F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625" y="6513539"/>
            <a:ext cx="16136983" cy="334275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561672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11989C-2FD9-E29C-B956-EE680B327D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>
            <a:extLst>
              <a:ext uri="{FF2B5EF4-FFF2-40B4-BE49-F238E27FC236}">
                <a16:creationId xmlns:a16="http://schemas.microsoft.com/office/drawing/2014/main" id="{E5B41B51-90D0-1738-5FF4-0F0D26737E82}"/>
              </a:ext>
            </a:extLst>
          </p:cNvPr>
          <p:cNvSpPr>
            <a:spLocks/>
          </p:cNvSpPr>
          <p:nvPr/>
        </p:nvSpPr>
        <p:spPr>
          <a:xfrm>
            <a:off x="0" y="-60930"/>
            <a:ext cx="18278475" cy="3055840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Title 23">
            <a:extLst>
              <a:ext uri="{FF2B5EF4-FFF2-40B4-BE49-F238E27FC236}">
                <a16:creationId xmlns:a16="http://schemas.microsoft.com/office/drawing/2014/main" id="{51C30C30-F1B2-8E4B-5769-DEE24A1FF01A}"/>
              </a:ext>
            </a:extLst>
          </p:cNvPr>
          <p:cNvSpPr txBox="1">
            <a:spLocks/>
          </p:cNvSpPr>
          <p:nvPr/>
        </p:nvSpPr>
        <p:spPr>
          <a:xfrm>
            <a:off x="2242539" y="430707"/>
            <a:ext cx="13543217" cy="2169617"/>
          </a:xfrm>
          <a:prstGeom prst="rect">
            <a:avLst/>
          </a:prstGeom>
          <a:ln w="57150">
            <a:solidFill>
              <a:schemeClr val="bg2"/>
            </a:solidFill>
          </a:ln>
        </p:spPr>
        <p:txBody>
          <a:bodyPr wrap="square" lIns="0" tIns="0" rIns="0" bIns="0" anchor="t">
            <a:noAutofit/>
          </a:bodyPr>
          <a:lstStyle>
            <a:lvl1pPr>
              <a:defRPr sz="6400" b="0" i="0">
                <a:solidFill>
                  <a:srgbClr val="13110E"/>
                </a:solidFill>
                <a:latin typeface="Roboto"/>
                <a:ea typeface="+mj-ea"/>
                <a:cs typeface="Roboto"/>
              </a:defRPr>
            </a:lvl1pPr>
          </a:lstStyle>
          <a:p>
            <a:pPr algn="ctr">
              <a:defRPr/>
            </a:pPr>
            <a:r>
              <a:rPr lang="en-US" sz="4400" kern="0" dirty="0">
                <a:solidFill>
                  <a:schemeClr val="bg2"/>
                </a:solidFill>
                <a:ea typeface="Roboto"/>
                <a:cs typeface="Adobe Devanagari" panose="02040503050201020203" pitchFamily="18" charset="0"/>
              </a:rPr>
              <a:t>HIGHLIGHTS OF BUDGET AMENDMENT REPORT</a:t>
            </a:r>
            <a:br>
              <a:rPr lang="en-US" sz="4800" kern="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800" kern="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June18th</a:t>
            </a:r>
            <a:r>
              <a:rPr lang="en-US" sz="3900" b="1" kern="0" dirty="0">
                <a:solidFill>
                  <a:schemeClr val="bg2"/>
                </a:solidFill>
                <a:latin typeface="Roboto" panose="02000000000000000000" pitchFamily="2" charset="0"/>
                <a:ea typeface="Roboto"/>
                <a:cs typeface="Adobe Devanagari" panose="02040503050201020203" pitchFamily="18" charset="0"/>
              </a:rPr>
              <a:t>, </a:t>
            </a:r>
            <a:r>
              <a:rPr lang="en-US" sz="3900" b="1" dirty="0">
                <a:solidFill>
                  <a:schemeClr val="bg2"/>
                </a:solidFill>
                <a:ea typeface="Roboto"/>
                <a:cs typeface="Adobe Devanagari" panose="02040503050201020203" pitchFamily="18" charset="0"/>
              </a:rPr>
              <a:t>Board Meeting</a:t>
            </a:r>
            <a:br>
              <a:rPr lang="en-US" sz="4400" b="1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3600" b="1" dirty="0">
                <a:solidFill>
                  <a:schemeClr val="bg2"/>
                </a:solidFill>
                <a:ea typeface="Roboto"/>
                <a:cs typeface="Adobe Devanagari" panose="02040503050201020203" pitchFamily="18" charset="0"/>
              </a:rPr>
              <a:t>(unaudited)</a:t>
            </a:r>
            <a:endParaRPr kumimoji="0" lang="en-US" sz="3600" b="1" i="1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ea typeface="Roboto"/>
              <a:cs typeface="Adobe Devanagari" panose="02040503050201020203" pitchFamily="18" charset="0"/>
            </a:endParaRP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2F97E096-762C-1CB6-AADE-0512FFD6384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01159" y="9752474"/>
            <a:ext cx="515984" cy="430887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fld id="{B6F15528-21DE-4FAA-801E-634DDDAF4B2B}" type="slidenum">
              <a:rPr lang="en-US" sz="2800" b="1" smtClean="0">
                <a:solidFill>
                  <a:schemeClr val="tx1"/>
                </a:solidFill>
              </a:rPr>
              <a:pPr algn="ctr"/>
              <a:t>26</a:t>
            </a:fld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B3C7207-103B-0C25-C970-F217BEE8F3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7383" y="3091961"/>
            <a:ext cx="17129760" cy="62659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809677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1659943" y="3877063"/>
            <a:ext cx="14968112" cy="12664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7800"/>
              </a:lnSpc>
              <a:spcBef>
                <a:spcPts val="100"/>
              </a:spcBef>
            </a:pPr>
            <a:r>
              <a:rPr lang="en-US" spc="-5">
                <a:solidFill>
                  <a:schemeClr val="bg2">
                    <a:lumMod val="10000"/>
                  </a:schemeClr>
                </a:solidFill>
              </a:rPr>
              <a:t>Education Foundation Update</a:t>
            </a:r>
            <a:endParaRPr spc="-5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FA7A1829-5E57-4C4A-9173-95F12B7AC83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27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21708" y="5359377"/>
            <a:ext cx="11244580" cy="635046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5080" algn="ctr">
              <a:lnSpc>
                <a:spcPct val="107100"/>
              </a:lnSpc>
              <a:spcBef>
                <a:spcPts val="100"/>
              </a:spcBef>
            </a:pPr>
            <a:r>
              <a:rPr lang="en-US" sz="4000" spc="40" dirty="0">
                <a:solidFill>
                  <a:schemeClr val="bg2">
                    <a:lumMod val="10000"/>
                  </a:schemeClr>
                </a:solidFill>
                <a:latin typeface="Roboto"/>
                <a:cs typeface="Roboto"/>
              </a:rPr>
              <a:t>May 31, 2025</a:t>
            </a:r>
            <a:endParaRPr sz="4000" dirty="0">
              <a:solidFill>
                <a:schemeClr val="bg2">
                  <a:lumMod val="10000"/>
                </a:schemeClr>
              </a:solidFill>
              <a:latin typeface="Roboto"/>
              <a:cs typeface="Roboto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9635B4-E0B8-4A09-81F7-9BDDDBA943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2210" y="433561"/>
            <a:ext cx="8043575" cy="2889321"/>
          </a:xfrm>
          <a:prstGeom prst="rect">
            <a:avLst/>
          </a:prstGeom>
          <a:ln w="28575">
            <a:solidFill>
              <a:schemeClr val="bg2">
                <a:lumMod val="10000"/>
              </a:schemeClr>
            </a:solidFill>
          </a:ln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B69335-1336-0E1B-3149-A5D05AD71974}"/>
              </a:ext>
            </a:extLst>
          </p:cNvPr>
          <p:cNvSpPr txBox="1">
            <a:spLocks/>
          </p:cNvSpPr>
          <p:nvPr/>
        </p:nvSpPr>
        <p:spPr>
          <a:xfrm>
            <a:off x="16901159" y="9752474"/>
            <a:ext cx="515984" cy="430887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en-US" sz="2800" b="1" smtClean="0">
                <a:solidFill>
                  <a:schemeClr val="tx1"/>
                </a:solidFill>
              </a:rPr>
              <a:pPr algn="ctr"/>
              <a:t>27</a:t>
            </a:fld>
            <a:endParaRPr lang="en-US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1957685" cy="10287000"/>
          </a:xfrm>
          <a:custGeom>
            <a:avLst/>
            <a:gdLst/>
            <a:ahLst/>
            <a:cxnLst/>
            <a:rect l="l" t="t" r="r" b="b"/>
            <a:pathLst>
              <a:path w="11957685" h="10287000">
                <a:moveTo>
                  <a:pt x="0" y="10286999"/>
                </a:moveTo>
                <a:lnTo>
                  <a:pt x="11957065" y="10286999"/>
                </a:lnTo>
                <a:lnTo>
                  <a:pt x="11957065" y="0"/>
                </a:lnTo>
                <a:lnTo>
                  <a:pt x="0" y="0"/>
                </a:lnTo>
                <a:lnTo>
                  <a:pt x="0" y="10286999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745276" y="31474"/>
            <a:ext cx="6542723" cy="10287000"/>
          </a:xfrm>
          <a:custGeom>
            <a:avLst/>
            <a:gdLst/>
            <a:ahLst/>
            <a:cxnLst/>
            <a:rect l="l" t="t" r="r" b="b"/>
            <a:pathLst>
              <a:path w="6330950" h="10287000">
                <a:moveTo>
                  <a:pt x="0" y="0"/>
                </a:moveTo>
                <a:lnTo>
                  <a:pt x="6330933" y="0"/>
                </a:lnTo>
                <a:lnTo>
                  <a:pt x="6330933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2D82211-0C82-1ED7-0D4C-FAB2B3C854C1}"/>
              </a:ext>
            </a:extLst>
          </p:cNvPr>
          <p:cNvSpPr/>
          <p:nvPr/>
        </p:nvSpPr>
        <p:spPr>
          <a:xfrm>
            <a:off x="12168228" y="7160534"/>
            <a:ext cx="4202072" cy="1792966"/>
          </a:xfrm>
          <a:prstGeom prst="roundRect">
            <a:avLst/>
          </a:prstGeom>
          <a:solidFill>
            <a:schemeClr val="bg1">
              <a:lumMod val="75000"/>
              <a:alpha val="99000"/>
            </a:schemeClr>
          </a:solidFill>
          <a:ln>
            <a:noFill/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ject 3"/>
          <p:cNvSpPr txBox="1"/>
          <p:nvPr/>
        </p:nvSpPr>
        <p:spPr>
          <a:xfrm>
            <a:off x="1521654" y="280818"/>
            <a:ext cx="9981076" cy="809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485775" algn="ctr">
              <a:lnSpc>
                <a:spcPct val="108100"/>
              </a:lnSpc>
              <a:spcBef>
                <a:spcPts val="95"/>
              </a:spcBef>
            </a:pPr>
            <a:r>
              <a:rPr lang="en-US" sz="4800" b="1">
                <a:ln w="0"/>
                <a:solidFill>
                  <a:srgbClr val="00206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Statement of Financial Position</a:t>
            </a:r>
            <a:endParaRPr sz="2100">
              <a:solidFill>
                <a:srgbClr val="002060"/>
              </a:solidFill>
              <a:latin typeface="Roboto"/>
              <a:cs typeface="Roboto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7D1783-2AC6-44F7-82BE-9DB0AF6DEC77}"/>
              </a:ext>
            </a:extLst>
          </p:cNvPr>
          <p:cNvSpPr txBox="1"/>
          <p:nvPr/>
        </p:nvSpPr>
        <p:spPr>
          <a:xfrm>
            <a:off x="12200230" y="7268755"/>
            <a:ext cx="3776369" cy="249299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Net Equity </a:t>
            </a:r>
          </a:p>
          <a:p>
            <a:pPr algn="ctr"/>
            <a:r>
              <a:rPr lang="en-US" sz="3600" dirty="0">
                <a:solidFill>
                  <a:srgbClr val="002060"/>
                </a:solidFill>
              </a:rPr>
              <a:t>$286,495</a:t>
            </a:r>
          </a:p>
          <a:p>
            <a:pPr algn="ctr"/>
            <a:endParaRPr lang="en-US" sz="2800" dirty="0">
              <a:solidFill>
                <a:srgbClr val="002060"/>
              </a:solidFill>
            </a:endParaRPr>
          </a:p>
          <a:p>
            <a:pPr algn="ctr"/>
            <a:endParaRPr lang="en-US" sz="2800" dirty="0">
              <a:solidFill>
                <a:srgbClr val="002060"/>
              </a:solidFill>
            </a:endParaRPr>
          </a:p>
          <a:p>
            <a:pPr algn="ctr"/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12F862F5-AF2F-C953-F48E-EF6980B96E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147" y="1484586"/>
            <a:ext cx="9525898" cy="8127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1E28028-F04A-E03B-5750-CE36C2FA854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01159" y="9752474"/>
            <a:ext cx="515984" cy="430887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fld id="{B6F15528-21DE-4FAA-801E-634DDDAF4B2B}" type="slidenum">
              <a:rPr lang="en-US" sz="2800" b="1" smtClean="0">
                <a:solidFill>
                  <a:schemeClr val="tx1"/>
                </a:solidFill>
              </a:rPr>
              <a:pPr algn="ctr"/>
              <a:t>28</a:t>
            </a:fld>
            <a:endParaRPr lang="en-US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5">
            <a:extLst>
              <a:ext uri="{FF2B5EF4-FFF2-40B4-BE49-F238E27FC236}">
                <a16:creationId xmlns:a16="http://schemas.microsoft.com/office/drawing/2014/main" id="{6B464A30-8A9E-E609-DABE-BE45DEC83D03}"/>
              </a:ext>
            </a:extLst>
          </p:cNvPr>
          <p:cNvSpPr/>
          <p:nvPr/>
        </p:nvSpPr>
        <p:spPr>
          <a:xfrm>
            <a:off x="0" y="8921115"/>
            <a:ext cx="18642156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3E9498A7-6688-AF98-FBEA-77768C47FAB8}"/>
              </a:ext>
            </a:extLst>
          </p:cNvPr>
          <p:cNvSpPr/>
          <p:nvPr/>
        </p:nvSpPr>
        <p:spPr>
          <a:xfrm>
            <a:off x="2054" y="0"/>
            <a:ext cx="18639692" cy="8870315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 anchor="t"/>
          <a:lstStyle/>
          <a:p>
            <a:r>
              <a:rPr lang="en-US" sz="4400" b="1">
                <a:latin typeface="Roboto"/>
                <a:ea typeface="Roboto"/>
                <a:cs typeface="Adobe Devanagari" panose="02040503050201020203" pitchFamily="18" charset="0"/>
              </a:rPr>
              <a:t>				</a:t>
            </a:r>
          </a:p>
          <a:p>
            <a:pPr algn="ctr"/>
            <a:endParaRPr lang="en-US" sz="4400" b="1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7B9EC9-6D6C-41EA-A8F8-3EE58E6CF845}"/>
              </a:ext>
            </a:extLst>
          </p:cNvPr>
          <p:cNvSpPr txBox="1"/>
          <p:nvPr/>
        </p:nvSpPr>
        <p:spPr>
          <a:xfrm>
            <a:off x="1020545" y="-50800"/>
            <a:ext cx="15692907" cy="844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485775" algn="ctr">
              <a:lnSpc>
                <a:spcPct val="108100"/>
              </a:lnSpc>
              <a:spcBef>
                <a:spcPts val="95"/>
              </a:spcBef>
            </a:pPr>
            <a:r>
              <a:rPr lang="en-US" sz="4800" b="1" spc="-40" dirty="0">
                <a:solidFill>
                  <a:srgbClr val="002060"/>
                </a:solidFill>
                <a:latin typeface="Roboto"/>
                <a:cs typeface="Roboto"/>
              </a:rPr>
              <a:t>Ed Foundation Balances Per Program </a:t>
            </a:r>
            <a:endParaRPr lang="en-US" sz="4800" dirty="0">
              <a:solidFill>
                <a:srgbClr val="002060"/>
              </a:solidFill>
              <a:latin typeface="Roboto"/>
              <a:cs typeface="Roboto"/>
            </a:endParaRP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64D09CB0-4FDB-A238-8C7E-9563EAEDBC2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01159" y="9752474"/>
            <a:ext cx="515984" cy="430887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fld id="{B6F15528-21DE-4FAA-801E-634DDDAF4B2B}" type="slidenum">
              <a:rPr lang="en-US" sz="2800" b="1" smtClean="0">
                <a:solidFill>
                  <a:schemeClr val="tx1"/>
                </a:solidFill>
              </a:rPr>
              <a:pPr algn="ctr"/>
              <a:t>29</a:t>
            </a:fld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3394D1-F07D-41D9-BEB5-EFBEC29DAA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017" y="1192994"/>
            <a:ext cx="16910304" cy="818265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58693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3400" y="531046"/>
            <a:ext cx="16537546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6000" b="1" spc="40" dirty="0">
                <a:solidFill>
                  <a:srgbClr val="3324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Roboto"/>
              </a:rPr>
              <a:t>Posted on Our Website   (Soon to be 5 stars)   </a:t>
            </a:r>
            <a:endParaRPr sz="6000" dirty="0">
              <a:solidFill>
                <a:srgbClr val="3324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Roboto"/>
            </a:endParaRP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BA3A6607-E0D7-4084-B067-A85DE7F7AD2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3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3400" y="1824551"/>
            <a:ext cx="17441091" cy="29347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479675">
              <a:lnSpc>
                <a:spcPct val="107800"/>
              </a:lnSpc>
              <a:spcBef>
                <a:spcPts val="100"/>
              </a:spcBef>
            </a:pPr>
            <a:r>
              <a:rPr lang="en-US" sz="4400" b="1" u="sng" spc="-5" dirty="0">
                <a:solidFill>
                  <a:srgbClr val="332440"/>
                </a:solidFill>
                <a:latin typeface="Roboto"/>
                <a:cs typeface="Roboto"/>
              </a:rPr>
              <a:t>Finance / Monthly Finance Reports (hcde-texas.org)</a:t>
            </a:r>
          </a:p>
          <a:p>
            <a:pPr marL="12700" marR="2479675">
              <a:lnSpc>
                <a:spcPct val="107800"/>
              </a:lnSpc>
              <a:spcBef>
                <a:spcPts val="100"/>
              </a:spcBef>
            </a:pPr>
            <a:endParaRPr lang="en-US" sz="4400" b="1" spc="-5" dirty="0">
              <a:solidFill>
                <a:srgbClr val="332440"/>
              </a:solidFill>
              <a:latin typeface="Roboto"/>
              <a:cs typeface="Roboto"/>
            </a:endParaRPr>
          </a:p>
          <a:p>
            <a:pPr marL="12700" marR="2479675">
              <a:lnSpc>
                <a:spcPct val="107800"/>
              </a:lnSpc>
              <a:spcBef>
                <a:spcPts val="100"/>
              </a:spcBef>
            </a:pPr>
            <a:r>
              <a:rPr lang="en-US" sz="4400" b="1" spc="-5" dirty="0">
                <a:solidFill>
                  <a:srgbClr val="332440"/>
                </a:solidFill>
                <a:latin typeface="Roboto"/>
                <a:cs typeface="Roboto"/>
              </a:rPr>
              <a:t>Linked from State Comptroller’s website</a:t>
            </a:r>
          </a:p>
          <a:p>
            <a:pPr marL="12700" marR="2479675">
              <a:lnSpc>
                <a:spcPct val="107800"/>
              </a:lnSpc>
              <a:spcBef>
                <a:spcPts val="100"/>
              </a:spcBef>
            </a:pPr>
            <a:r>
              <a:rPr lang="en-US" sz="4400" b="1" u="sng" spc="-5" dirty="0">
                <a:solidFill>
                  <a:srgbClr val="332440"/>
                </a:solidFill>
                <a:latin typeface="Roboto"/>
                <a:cs typeface="Roboto"/>
              </a:rPr>
              <a:t>http://www.texastransparency.org/local/schools.php</a:t>
            </a:r>
          </a:p>
        </p:txBody>
      </p:sp>
      <p:sp>
        <p:nvSpPr>
          <p:cNvPr id="5" name="object 5"/>
          <p:cNvSpPr/>
          <p:nvPr/>
        </p:nvSpPr>
        <p:spPr>
          <a:xfrm>
            <a:off x="-9411" y="8857297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A9F5E60-5036-EDE2-14EF-90EF0F84EF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974" y="4968699"/>
            <a:ext cx="3387634" cy="37420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9BE5150-BDCF-8142-4B78-0B5604559A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8514" y="4977339"/>
            <a:ext cx="3230880" cy="37247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352823D-78AF-E4CB-ED65-6149B1E491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59300" y="5025091"/>
            <a:ext cx="3387634" cy="37388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02F07BF-0FC9-E07A-51D6-624F026421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79412" y="5025091"/>
            <a:ext cx="3338214" cy="3724735"/>
          </a:xfrm>
          <a:prstGeom prst="rect">
            <a:avLst/>
          </a:prstGeom>
        </p:spPr>
      </p:pic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8D2E46F5-B622-9FDB-179D-3A0857143CC7}"/>
              </a:ext>
            </a:extLst>
          </p:cNvPr>
          <p:cNvSpPr txBox="1">
            <a:spLocks/>
          </p:cNvSpPr>
          <p:nvPr/>
        </p:nvSpPr>
        <p:spPr>
          <a:xfrm>
            <a:off x="16901159" y="9752474"/>
            <a:ext cx="515984" cy="430887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en-US" sz="2800" b="1" smtClean="0">
                <a:solidFill>
                  <a:schemeClr val="tx1"/>
                </a:solidFill>
              </a:rPr>
              <a:pPr algn="ctr"/>
              <a:t>3</a:t>
            </a:fld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AC92DD9-FFD0-3657-006C-F532BE1AF6B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475648" y="5039237"/>
            <a:ext cx="3338214" cy="3724735"/>
          </a:xfrm>
          <a:prstGeom prst="rect">
            <a:avLst/>
          </a:prstGeom>
        </p:spPr>
      </p:pic>
      <p:sp>
        <p:nvSpPr>
          <p:cNvPr id="13" name="Arrow: Down 12">
            <a:extLst>
              <a:ext uri="{FF2B5EF4-FFF2-40B4-BE49-F238E27FC236}">
                <a16:creationId xmlns:a16="http://schemas.microsoft.com/office/drawing/2014/main" id="{3D1B5616-C050-72BE-4AD9-C92AA6B0C5F1}"/>
              </a:ext>
            </a:extLst>
          </p:cNvPr>
          <p:cNvSpPr/>
          <p:nvPr/>
        </p:nvSpPr>
        <p:spPr>
          <a:xfrm>
            <a:off x="15280783" y="2286000"/>
            <a:ext cx="2305318" cy="222804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Official Notice Coming Soon</a:t>
            </a:r>
          </a:p>
        </p:txBody>
      </p:sp>
    </p:spTree>
    <p:custDataLst>
      <p:tags r:id="rId1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-410" y="8870315"/>
            <a:ext cx="18642156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529A2E69-0185-400B-BA55-5B1A60E666CE}"/>
              </a:ext>
            </a:extLst>
          </p:cNvPr>
          <p:cNvSpPr/>
          <p:nvPr/>
        </p:nvSpPr>
        <p:spPr>
          <a:xfrm>
            <a:off x="2054" y="0"/>
            <a:ext cx="18639692" cy="8870315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 anchor="t"/>
          <a:lstStyle/>
          <a:p>
            <a:r>
              <a:rPr lang="en-US" sz="4400" b="1">
                <a:latin typeface="Roboto"/>
                <a:ea typeface="Roboto"/>
                <a:cs typeface="Adobe Devanagari" panose="02040503050201020203" pitchFamily="18" charset="0"/>
              </a:rPr>
              <a:t>				</a:t>
            </a:r>
          </a:p>
          <a:p>
            <a:pPr algn="ctr"/>
            <a:endParaRPr lang="en-US" sz="4400" b="1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E3ABD0-8C9E-0118-BBAC-87D7D5F772DF}"/>
              </a:ext>
            </a:extLst>
          </p:cNvPr>
          <p:cNvSpPr txBox="1"/>
          <p:nvPr/>
        </p:nvSpPr>
        <p:spPr>
          <a:xfrm>
            <a:off x="3103406" y="247486"/>
            <a:ext cx="1208118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>
                <a:ea typeface="+mn-lt"/>
                <a:cs typeface="+mn-lt"/>
              </a:rPr>
              <a:t>Transaction Detail by Inflow &amp; Outflow</a:t>
            </a:r>
            <a:endParaRPr lang="en-US" sz="2800" b="1"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0F5CD7-3D32-043E-63EF-CCF9772334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1248" y="794153"/>
            <a:ext cx="16703040" cy="7816448"/>
          </a:xfrm>
          <a:prstGeom prst="rect">
            <a:avLst/>
          </a:prstGeom>
        </p:spPr>
      </p:pic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7BA5BC14-DA61-2A84-3EC3-AB31D517926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01159" y="9752474"/>
            <a:ext cx="515984" cy="430887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fld id="{B6F15528-21DE-4FAA-801E-634DDDAF4B2B}" type="slidenum">
              <a:rPr lang="en-US" sz="2800" b="1" smtClean="0">
                <a:solidFill>
                  <a:schemeClr val="tx1"/>
                </a:solidFill>
              </a:rPr>
              <a:pPr algn="ctr"/>
              <a:t>30</a:t>
            </a:fld>
            <a:endParaRPr lang="en-US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67539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83701F-9B88-64A3-02E3-9519541A7D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>
            <a:extLst>
              <a:ext uri="{FF2B5EF4-FFF2-40B4-BE49-F238E27FC236}">
                <a16:creationId xmlns:a16="http://schemas.microsoft.com/office/drawing/2014/main" id="{7C41D84A-3393-69B5-0D5A-6480D549FF0E}"/>
              </a:ext>
            </a:extLst>
          </p:cNvPr>
          <p:cNvSpPr/>
          <p:nvPr/>
        </p:nvSpPr>
        <p:spPr>
          <a:xfrm>
            <a:off x="-410" y="8870315"/>
            <a:ext cx="18642156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8024E533-B5E4-BB80-AF31-B9AEEBA3C066}"/>
              </a:ext>
            </a:extLst>
          </p:cNvPr>
          <p:cNvSpPr/>
          <p:nvPr/>
        </p:nvSpPr>
        <p:spPr>
          <a:xfrm>
            <a:off x="2054" y="0"/>
            <a:ext cx="18639692" cy="8870315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 anchor="t"/>
          <a:lstStyle/>
          <a:p>
            <a:r>
              <a:rPr lang="en-US" sz="4400" b="1">
                <a:latin typeface="Roboto"/>
                <a:ea typeface="Roboto"/>
                <a:cs typeface="Adobe Devanagari" panose="02040503050201020203" pitchFamily="18" charset="0"/>
              </a:rPr>
              <a:t>				</a:t>
            </a:r>
          </a:p>
          <a:p>
            <a:pPr algn="ctr"/>
            <a:endParaRPr lang="en-US" sz="4400" b="1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D544D2-F4C6-A778-E886-90297BF28A37}"/>
              </a:ext>
            </a:extLst>
          </p:cNvPr>
          <p:cNvSpPr txBox="1"/>
          <p:nvPr/>
        </p:nvSpPr>
        <p:spPr>
          <a:xfrm>
            <a:off x="3103406" y="247486"/>
            <a:ext cx="1208118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>
                <a:ea typeface="+mn-lt"/>
                <a:cs typeface="+mn-lt"/>
              </a:rPr>
              <a:t>Transaction Detail by Inflow &amp; Outflow</a:t>
            </a:r>
            <a:endParaRPr lang="en-US" sz="2800" b="1"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190DC2-5041-0751-DC55-BF275E7845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5216" y="1278684"/>
            <a:ext cx="17227296" cy="7083653"/>
          </a:xfrm>
          <a:prstGeom prst="rect">
            <a:avLst/>
          </a:prstGeom>
        </p:spPr>
      </p:pic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AD34FE4B-53DF-DEDF-3A6E-417BEB0CCE3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01159" y="9752474"/>
            <a:ext cx="515984" cy="430887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fld id="{B6F15528-21DE-4FAA-801E-634DDDAF4B2B}" type="slidenum">
              <a:rPr lang="en-US" sz="2800" b="1" smtClean="0">
                <a:solidFill>
                  <a:schemeClr val="tx1"/>
                </a:solidFill>
              </a:rPr>
              <a:pPr algn="ctr"/>
              <a:t>31</a:t>
            </a:fld>
            <a:endParaRPr lang="en-US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9171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1659944" y="2614978"/>
            <a:ext cx="14968112" cy="2654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7800"/>
              </a:lnSpc>
              <a:spcBef>
                <a:spcPts val="100"/>
              </a:spcBef>
            </a:pPr>
            <a:r>
              <a:rPr lang="en-US" spc="-5">
                <a:solidFill>
                  <a:schemeClr val="bg2">
                    <a:lumMod val="10000"/>
                  </a:schemeClr>
                </a:solidFill>
              </a:rPr>
              <a:t>PFC &amp; Lease Revenue Projects Update</a:t>
            </a:r>
            <a:endParaRPr spc="-5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BED09966-D263-4E92-B54E-B8AFE563D70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32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21710" y="5568937"/>
            <a:ext cx="11244580" cy="635046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5080" algn="ctr">
              <a:lnSpc>
                <a:spcPct val="107100"/>
              </a:lnSpc>
              <a:spcBef>
                <a:spcPts val="100"/>
              </a:spcBef>
            </a:pPr>
            <a:r>
              <a:rPr lang="en-US" sz="4000" spc="40" dirty="0">
                <a:solidFill>
                  <a:schemeClr val="bg2">
                    <a:lumMod val="10000"/>
                  </a:schemeClr>
                </a:solidFill>
                <a:latin typeface="Roboto"/>
                <a:cs typeface="Roboto"/>
              </a:rPr>
              <a:t>May 31, 2025</a:t>
            </a:r>
            <a:endParaRPr lang="en-US" sz="4000" dirty="0">
              <a:solidFill>
                <a:schemeClr val="bg2">
                  <a:lumMod val="10000"/>
                </a:schemeClr>
              </a:solidFill>
              <a:latin typeface="Roboto"/>
              <a:cs typeface="Roboto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D7D19C-81FB-0A90-E3E3-CA66057433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7040" y="571453"/>
            <a:ext cx="5235148" cy="1426343"/>
          </a:xfrm>
          <a:prstGeom prst="rect">
            <a:avLst/>
          </a:prstGeom>
        </p:spPr>
      </p:pic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24A184CF-225E-5FC7-56C5-3AB75597B271}"/>
              </a:ext>
            </a:extLst>
          </p:cNvPr>
          <p:cNvSpPr txBox="1">
            <a:spLocks/>
          </p:cNvSpPr>
          <p:nvPr/>
        </p:nvSpPr>
        <p:spPr>
          <a:xfrm>
            <a:off x="16901159" y="9752474"/>
            <a:ext cx="515984" cy="430887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en-US" sz="2800" b="1" smtClean="0">
                <a:solidFill>
                  <a:schemeClr val="tx1"/>
                </a:solidFill>
              </a:rPr>
              <a:pPr algn="ctr"/>
              <a:t>32</a:t>
            </a:fld>
            <a:endParaRPr lang="en-US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04723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BE0BCE3-7A85-71CE-E027-A8E454AF14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07424" y="457200"/>
            <a:ext cx="7831836" cy="9379324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Harris County Department of Education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Small Business Report</a:t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09/01/24 to 05/31/25</a:t>
            </a:r>
            <a:br>
              <a:rPr lang="en-US" dirty="0"/>
            </a:br>
            <a:r>
              <a:rPr lang="en-US" dirty="0"/>
              <a:t> FY 2024-2025</a:t>
            </a:r>
            <a:br>
              <a:rPr lang="en-US" dirty="0"/>
            </a:br>
            <a:r>
              <a:rPr lang="en-US" dirty="0"/>
              <a:t>By </a:t>
            </a:r>
            <a:br>
              <a:rPr lang="en-US" dirty="0"/>
            </a:br>
            <a:r>
              <a:rPr lang="en-US" dirty="0"/>
              <a:t>Dr. Edna E. Johnson</a:t>
            </a:r>
            <a:br>
              <a:rPr lang="en-US" dirty="0"/>
            </a:br>
            <a:r>
              <a:rPr lang="en-US" dirty="0"/>
              <a:t>Procurement Director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44102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1387815" y="977837"/>
            <a:ext cx="6505575" cy="890269"/>
          </a:xfrm>
          <a:prstGeom prst="rect">
            <a:avLst/>
          </a:prstGeom>
        </p:spPr>
        <p:txBody>
          <a:bodyPr vert="horz" wrap="square" lIns="0" tIns="1835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45"/>
              </a:spcBef>
            </a:pPr>
            <a:r>
              <a:rPr sz="2100" b="1" spc="30">
                <a:solidFill>
                  <a:srgbClr val="13110E"/>
                </a:solidFill>
                <a:latin typeface="Roboto"/>
                <a:cs typeface="Roboto"/>
              </a:rPr>
              <a:t>Launch</a:t>
            </a:r>
            <a:r>
              <a:rPr sz="2100" b="1" spc="75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 spc="35">
                <a:solidFill>
                  <a:srgbClr val="13110E"/>
                </a:solidFill>
                <a:latin typeface="Roboto"/>
                <a:cs typeface="Roboto"/>
              </a:rPr>
              <a:t>industry's</a:t>
            </a:r>
            <a:r>
              <a:rPr sz="2100" b="1" spc="8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 spc="30">
                <a:solidFill>
                  <a:srgbClr val="13110E"/>
                </a:solidFill>
                <a:latin typeface="Roboto"/>
                <a:cs typeface="Roboto"/>
              </a:rPr>
              <a:t>first</a:t>
            </a:r>
            <a:r>
              <a:rPr sz="2100" b="1" spc="8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 spc="35">
                <a:solidFill>
                  <a:srgbClr val="13110E"/>
                </a:solidFill>
                <a:latin typeface="Roboto"/>
                <a:cs typeface="Roboto"/>
              </a:rPr>
              <a:t>collaboration</a:t>
            </a:r>
            <a:r>
              <a:rPr sz="2100" b="1" spc="8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 spc="30">
                <a:solidFill>
                  <a:srgbClr val="13110E"/>
                </a:solidFill>
                <a:latin typeface="Roboto"/>
                <a:cs typeface="Roboto"/>
              </a:rPr>
              <a:t>feature</a:t>
            </a:r>
            <a:endParaRPr sz="21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025"/>
              </a:spcBef>
            </a:pPr>
            <a:r>
              <a:rPr sz="1600" spc="20">
                <a:solidFill>
                  <a:srgbClr val="13110E"/>
                </a:solidFill>
                <a:latin typeface="Roboto"/>
                <a:cs typeface="Roboto"/>
              </a:rPr>
              <a:t>This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15">
                <a:solidFill>
                  <a:srgbClr val="13110E"/>
                </a:solidFill>
                <a:latin typeface="Roboto"/>
                <a:cs typeface="Roboto"/>
              </a:rPr>
              <a:t>is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0">
                <a:solidFill>
                  <a:srgbClr val="13110E"/>
                </a:solidFill>
                <a:latin typeface="Roboto"/>
                <a:cs typeface="Roboto"/>
              </a:rPr>
              <a:t>our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0">
                <a:solidFill>
                  <a:srgbClr val="13110E"/>
                </a:solidFill>
                <a:latin typeface="Roboto"/>
                <a:cs typeface="Roboto"/>
              </a:rPr>
              <a:t>plan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15">
                <a:solidFill>
                  <a:srgbClr val="13110E"/>
                </a:solidFill>
                <a:latin typeface="Roboto"/>
                <a:cs typeface="Roboto"/>
              </a:rPr>
              <a:t>as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15">
                <a:solidFill>
                  <a:srgbClr val="13110E"/>
                </a:solidFill>
                <a:latin typeface="Roboto"/>
                <a:cs typeface="Roboto"/>
              </a:rPr>
              <a:t>we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5">
                <a:solidFill>
                  <a:srgbClr val="13110E"/>
                </a:solidFill>
                <a:latin typeface="Roboto"/>
                <a:cs typeface="Roboto"/>
              </a:rPr>
              <a:t>launch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0">
                <a:solidFill>
                  <a:srgbClr val="13110E"/>
                </a:solidFill>
                <a:latin typeface="Roboto"/>
                <a:cs typeface="Roboto"/>
              </a:rPr>
              <a:t>the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5">
                <a:solidFill>
                  <a:srgbClr val="13110E"/>
                </a:solidFill>
                <a:latin typeface="Roboto"/>
                <a:cs typeface="Roboto"/>
              </a:rPr>
              <a:t>industry's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0">
                <a:solidFill>
                  <a:srgbClr val="13110E"/>
                </a:solidFill>
                <a:latin typeface="Roboto"/>
                <a:cs typeface="Roboto"/>
              </a:rPr>
              <a:t>first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5">
                <a:solidFill>
                  <a:srgbClr val="13110E"/>
                </a:solidFill>
                <a:latin typeface="Roboto"/>
                <a:cs typeface="Roboto"/>
              </a:rPr>
              <a:t>collaboration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5">
                <a:solidFill>
                  <a:srgbClr val="13110E"/>
                </a:solidFill>
                <a:latin typeface="Roboto"/>
                <a:cs typeface="Roboto"/>
              </a:rPr>
              <a:t>feature</a:t>
            </a:r>
            <a:endParaRPr sz="1600">
              <a:latin typeface="Roboto"/>
              <a:cs typeface="Roboto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DA04AFB-6D90-40FA-8A52-8E7EB8B004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057" y="342900"/>
            <a:ext cx="7515333" cy="88651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E5E6C5A-A6AB-4E54-85CB-600FEB0CF9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579387"/>
            <a:ext cx="7711198" cy="649637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F616299-A577-440D-B198-F5DB6CAE2EB7}"/>
              </a:ext>
            </a:extLst>
          </p:cNvPr>
          <p:cNvSpPr/>
          <p:nvPr/>
        </p:nvSpPr>
        <p:spPr>
          <a:xfrm>
            <a:off x="9298577" y="342900"/>
            <a:ext cx="7315200" cy="1990867"/>
          </a:xfrm>
          <a:prstGeom prst="rect">
            <a:avLst/>
          </a:prstGeom>
          <a:noFill/>
          <a:ln w="5715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n>
                  <a:solidFill>
                    <a:srgbClr val="025E32"/>
                  </a:solidFill>
                </a:ln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Small Business</a:t>
            </a:r>
            <a:br>
              <a:rPr lang="en-US" sz="4400" dirty="0">
                <a:ln>
                  <a:solidFill>
                    <a:srgbClr val="025E32"/>
                  </a:solidFill>
                </a:ln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400" dirty="0">
                <a:ln>
                  <a:solidFill>
                    <a:srgbClr val="025E32"/>
                  </a:solidFill>
                </a:ln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for Construction</a:t>
            </a:r>
            <a:endParaRPr lang="en-US" sz="4400" dirty="0">
              <a:ln>
                <a:solidFill>
                  <a:srgbClr val="025E32"/>
                </a:solidFill>
              </a:ln>
              <a:solidFill>
                <a:srgbClr val="025E3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5D28D285-A4B4-4CC9-91AD-03CEC618211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fld id="{B6F15528-21DE-4FAA-801E-634DDDAF4B2B}" type="slidenum">
              <a:rPr lang="en-US" sz="2800" b="1" smtClean="0">
                <a:solidFill>
                  <a:srgbClr val="025E32"/>
                </a:solidFill>
              </a:rPr>
              <a:pPr algn="ctr"/>
              <a:t>34</a:t>
            </a:fld>
            <a:endParaRPr lang="en-US" sz="2800" b="1" dirty="0">
              <a:solidFill>
                <a:srgbClr val="025E32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0870A-EBCD-13FC-D1A2-49C555C48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9596" y="108778"/>
            <a:ext cx="12446070" cy="772067"/>
          </a:xfrm>
        </p:spPr>
        <p:txBody>
          <a:bodyPr>
            <a:noAutofit/>
          </a:bodyPr>
          <a:lstStyle/>
          <a:p>
            <a:pPr algn="ctr"/>
            <a:r>
              <a:rPr lang="en-US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Content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0B4EC43-20C2-1DA5-646B-B8D26CF7D0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4505" y="2611150"/>
            <a:ext cx="14505128" cy="5239512"/>
          </a:xfrm>
        </p:spPr>
        <p:txBody>
          <a:bodyPr>
            <a:normAutofit/>
          </a:bodyPr>
          <a:lstStyle/>
          <a:p>
            <a:pPr marL="914400" indent="-914400">
              <a:lnSpc>
                <a:spcPct val="1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Small Business Expenditures for FY2025 Year to Date (09/01/24 to 05/31/25)</a:t>
            </a:r>
          </a:p>
          <a:p>
            <a:pPr marL="914400" indent="-914400">
              <a:lnSpc>
                <a:spcPct val="1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Graphic </a:t>
            </a:r>
          </a:p>
          <a:p>
            <a:pPr marL="914400" indent="-914400">
              <a:lnSpc>
                <a:spcPct val="1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 of Small Businesses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604AB2C1-995F-1928-36E7-3618B1E003F3}"/>
              </a:ext>
            </a:extLst>
          </p:cNvPr>
          <p:cNvSpPr txBox="1">
            <a:spLocks/>
          </p:cNvSpPr>
          <p:nvPr/>
        </p:nvSpPr>
        <p:spPr>
          <a:xfrm>
            <a:off x="16992599" y="9566910"/>
            <a:ext cx="626661" cy="43088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en-US" sz="2800" b="1" smtClean="0">
                <a:solidFill>
                  <a:srgbClr val="025E32"/>
                </a:solidFill>
              </a:rPr>
              <a:pPr algn="ctr"/>
              <a:t>35</a:t>
            </a:fld>
            <a:endParaRPr lang="en-US" sz="2800" b="1" dirty="0">
              <a:solidFill>
                <a:srgbClr val="025E3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27493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A36326E3-7418-ADEF-0CFC-09C0C60DE16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785600" y="2300606"/>
            <a:ext cx="6129867" cy="6358166"/>
          </a:xfrm>
        </p:spPr>
        <p:txBody>
          <a:bodyPr wrap="square"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Small Business	 	    $1,877,932 </a:t>
            </a:r>
          </a:p>
          <a:p>
            <a:pPr algn="l"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Non-Small Business	 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$15,660,003 </a:t>
            </a:r>
          </a:p>
          <a:p>
            <a:pPr algn="l"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Business           =   $17,537,935 </a:t>
            </a:r>
          </a:p>
          <a:p>
            <a:pPr algn="l"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Govt and Utilities	 	   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$3,730,353 </a:t>
            </a:r>
          </a:p>
          <a:p>
            <a:pPr algn="l">
              <a:lnSpc>
                <a:spcPct val="90000"/>
              </a:lnSpc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Expenditures  =   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$21,268,287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Small Business      $1,877,932 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divided by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Business     $17,537,935 </a:t>
            </a:r>
          </a:p>
          <a:p>
            <a:pPr>
              <a:lnSpc>
                <a:spcPct val="90000"/>
              </a:lnSpc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11% Ratio Small/Large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01BD2E78-931D-80D9-8E22-9053424D0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9596" y="108777"/>
            <a:ext cx="15607761" cy="1699001"/>
          </a:xfrm>
        </p:spPr>
        <p:txBody>
          <a:bodyPr>
            <a:normAutofit/>
          </a:bodyPr>
          <a:lstStyle/>
          <a:p>
            <a:pPr algn="ctr"/>
            <a:r>
              <a:rPr lang="en-US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09/01/24 to 05/31/25 </a:t>
            </a:r>
            <a:br>
              <a:rPr lang="en-US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Expenditures FY 24-25</a:t>
            </a: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B320D728-D093-5334-FBDB-F01FB4880B31}"/>
              </a:ext>
            </a:extLst>
          </p:cNvPr>
          <p:cNvSpPr txBox="1">
            <a:spLocks/>
          </p:cNvSpPr>
          <p:nvPr/>
        </p:nvSpPr>
        <p:spPr>
          <a:xfrm>
            <a:off x="16992599" y="9566910"/>
            <a:ext cx="681252" cy="43088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en-US" sz="2800" b="1" smtClean="0">
                <a:solidFill>
                  <a:srgbClr val="025E32"/>
                </a:solidFill>
              </a:rPr>
              <a:pPr algn="ctr"/>
              <a:t>36</a:t>
            </a:fld>
            <a:endParaRPr lang="en-US" sz="2800" b="1" dirty="0">
              <a:solidFill>
                <a:srgbClr val="025E32"/>
              </a:solidFill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072BFBFD-2DFE-28C4-A2EB-1AAD7B280C19}"/>
              </a:ext>
            </a:extLst>
          </p:cNvPr>
          <p:cNvGraphicFramePr>
            <a:graphicFrameLocks noGrp="1"/>
          </p:cNvGraphicFramePr>
          <p:nvPr>
            <p:ph sz="quarter" idx="14"/>
          </p:nvPr>
        </p:nvGraphicFramePr>
        <p:xfrm>
          <a:off x="1095904" y="2421468"/>
          <a:ext cx="9944629" cy="6808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19AD8B89-A770-94BB-6FD7-499036E01BF8}"/>
              </a:ext>
            </a:extLst>
          </p:cNvPr>
          <p:cNvGraphicFramePr>
            <a:graphicFrameLocks/>
          </p:cNvGraphicFramePr>
          <p:nvPr/>
        </p:nvGraphicFramePr>
        <p:xfrm>
          <a:off x="1339595" y="2528888"/>
          <a:ext cx="9561767" cy="6515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2441068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9C5DD-6B55-DF45-4C6B-6B767B71B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569" y="372057"/>
            <a:ext cx="10595582" cy="17388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rtl="0">
              <a:lnSpc>
                <a:spcPct val="90000"/>
              </a:lnSpc>
              <a:spcBef>
                <a:spcPct val="0"/>
              </a:spcBef>
            </a:pPr>
            <a:r>
              <a:rPr lang="en-US" sz="6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Small Business list for FY 2025 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697433D-8B35-8501-D584-680BBCC735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1303490"/>
              </p:ext>
            </p:extLst>
          </p:nvPr>
        </p:nvGraphicFramePr>
        <p:xfrm>
          <a:off x="321972" y="1706452"/>
          <a:ext cx="16137228" cy="81522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11242">
                  <a:extLst>
                    <a:ext uri="{9D8B030D-6E8A-4147-A177-3AD203B41FA5}">
                      <a16:colId xmlns:a16="http://schemas.microsoft.com/office/drawing/2014/main" val="1940442347"/>
                    </a:ext>
                  </a:extLst>
                </a:gridCol>
                <a:gridCol w="2279009">
                  <a:extLst>
                    <a:ext uri="{9D8B030D-6E8A-4147-A177-3AD203B41FA5}">
                      <a16:colId xmlns:a16="http://schemas.microsoft.com/office/drawing/2014/main" val="3208533703"/>
                    </a:ext>
                  </a:extLst>
                </a:gridCol>
                <a:gridCol w="9046977">
                  <a:extLst>
                    <a:ext uri="{9D8B030D-6E8A-4147-A177-3AD203B41FA5}">
                      <a16:colId xmlns:a16="http://schemas.microsoft.com/office/drawing/2014/main" val="1981071148"/>
                    </a:ext>
                  </a:extLst>
                </a:gridCol>
              </a:tblGrid>
              <a:tr h="333862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1" u="none" strike="noStrike" dirty="0">
                          <a:effectLst/>
                        </a:rPr>
                        <a:t>Vendor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1" u="none" strike="noStrike" dirty="0">
                          <a:effectLst/>
                        </a:rPr>
                        <a:t>Sum of payments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1" u="none" strike="noStrike" dirty="0">
                          <a:effectLst/>
                        </a:rPr>
                        <a:t>Business Capabilities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683164555"/>
                  </a:ext>
                </a:extLst>
              </a:tr>
              <a:tr h="389962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effectLst/>
                        </a:rPr>
                        <a:t>BLUE KNIGHT SECURITY LLC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>
                          <a:effectLst/>
                        </a:rPr>
                        <a:t> $                266,886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effectLst/>
                        </a:rPr>
                        <a:t>Security guards and patrol services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712196656"/>
                  </a:ext>
                </a:extLst>
              </a:tr>
              <a:tr h="389962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effectLst/>
                        </a:rPr>
                        <a:t>BRAINBUZZED TUTORING INC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>
                          <a:effectLst/>
                        </a:rPr>
                        <a:t> $                  43,238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effectLst/>
                        </a:rPr>
                        <a:t>Exam Preparation and Tutoring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866361293"/>
                  </a:ext>
                </a:extLst>
              </a:tr>
              <a:tr h="389962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effectLst/>
                        </a:rPr>
                        <a:t>BUTLER BUSINESS PRODUCTS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effectLst/>
                        </a:rPr>
                        <a:t> $                191,609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effectLst/>
                        </a:rPr>
                        <a:t>Office Supplies and Stationery Stores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424252138"/>
                  </a:ext>
                </a:extLst>
              </a:tr>
              <a:tr h="389962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>
                          <a:effectLst/>
                        </a:rPr>
                        <a:t>CRE8 INCORPORATED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>
                          <a:effectLst/>
                        </a:rPr>
                        <a:t> $                132,270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effectLst/>
                        </a:rPr>
                        <a:t>Architecture and LEED Design Services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349258242"/>
                  </a:ext>
                </a:extLst>
              </a:tr>
              <a:tr h="389962">
                <a:tc>
                  <a:txBody>
                    <a:bodyPr/>
                    <a:lstStyle/>
                    <a:p>
                      <a:pPr algn="l" fontAlgn="t"/>
                      <a:r>
                        <a:rPr lang="fr-FR" sz="2000" u="none" strike="noStrike">
                          <a:effectLst/>
                        </a:rPr>
                        <a:t>DURA PIER FACILITIES SERVICES LTD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effectLst/>
                        </a:rPr>
                        <a:t> $                  14,198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effectLst/>
                        </a:rPr>
                        <a:t>Building and Construction and Maintenance Services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548233794"/>
                  </a:ext>
                </a:extLst>
              </a:tr>
              <a:tr h="389962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>
                          <a:effectLst/>
                        </a:rPr>
                        <a:t>EMA SPORT SOLUTIONS LLC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effectLst/>
                        </a:rPr>
                        <a:t> $                493,617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effectLst/>
                        </a:rPr>
                        <a:t>Sport Facilities Construction, Flooring and Turf Installation, Fence Installation, Demolition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05163863"/>
                  </a:ext>
                </a:extLst>
              </a:tr>
              <a:tr h="389962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>
                          <a:effectLst/>
                        </a:rPr>
                        <a:t>ENGLISH + ASSOCIATES ARCHITECTS INC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effectLst/>
                        </a:rPr>
                        <a:t> $                137,170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effectLst/>
                        </a:rPr>
                        <a:t>Architectural And Interior Design: Architectural Services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53373070"/>
                  </a:ext>
                </a:extLst>
              </a:tr>
              <a:tr h="389962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>
                          <a:effectLst/>
                        </a:rPr>
                        <a:t>FRENCH CORNER CATERING INC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effectLst/>
                        </a:rPr>
                        <a:t> $                  10,354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effectLst/>
                        </a:rPr>
                        <a:t>Concessions, Catering, Vending: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789691718"/>
                  </a:ext>
                </a:extLst>
              </a:tr>
              <a:tr h="389962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>
                          <a:effectLst/>
                        </a:rPr>
                        <a:t>GENWEL INC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>
                          <a:effectLst/>
                        </a:rPr>
                        <a:t> $                  47,285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effectLst/>
                        </a:rPr>
                        <a:t>Before/After School Program and Art Education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868560773"/>
                  </a:ext>
                </a:extLst>
              </a:tr>
              <a:tr h="389962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>
                          <a:effectLst/>
                        </a:rPr>
                        <a:t>HTS INC CONSULTANTS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>
                          <a:effectLst/>
                        </a:rPr>
                        <a:t> $                  23,484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effectLst/>
                        </a:rPr>
                        <a:t>Geotechnical Laboratory Service and Other Scientific &amp; Technical Consulting Services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616236138"/>
                  </a:ext>
                </a:extLst>
              </a:tr>
              <a:tr h="389962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>
                          <a:effectLst/>
                        </a:rPr>
                        <a:t>INFRASTRUCTURE ASSOCIATES INC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effectLst/>
                        </a:rPr>
                        <a:t> $                113,185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effectLst/>
                        </a:rPr>
                        <a:t>Engineering Services; Design Services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813531966"/>
                  </a:ext>
                </a:extLst>
              </a:tr>
              <a:tr h="389962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>
                          <a:effectLst/>
                        </a:rPr>
                        <a:t>NASH INDUSTRIES INC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>
                          <a:effectLst/>
                        </a:rPr>
                        <a:t> $                  69,145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effectLst/>
                        </a:rPr>
                        <a:t>Construction Management, Residential Remodeling, Project Management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519443844"/>
                  </a:ext>
                </a:extLst>
              </a:tr>
              <a:tr h="1136558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>
                          <a:effectLst/>
                        </a:rPr>
                        <a:t>NETSYNC NETWORK SOLUTIONS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>
                          <a:effectLst/>
                        </a:rPr>
                        <a:t> $                  18,144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effectLst/>
                        </a:rPr>
                        <a:t>Data Communications Equipment (e.g., bridges, gateways, routers)</a:t>
                      </a:r>
                      <a:br>
                        <a:rPr lang="en-US" sz="2000" u="none" strike="noStrike" dirty="0">
                          <a:effectLst/>
                        </a:rPr>
                      </a:br>
                      <a:r>
                        <a:rPr lang="en-US" sz="2000" u="none" strike="noStrike" dirty="0">
                          <a:effectLst/>
                        </a:rPr>
                        <a:t>Local Area Network (LAN) Communications Equipment</a:t>
                      </a:r>
                      <a:br>
                        <a:rPr lang="en-US" sz="2000" u="none" strike="noStrike" dirty="0">
                          <a:effectLst/>
                        </a:rPr>
                      </a:br>
                      <a:r>
                        <a:rPr lang="en-US" sz="2000" u="none" strike="noStrike" dirty="0">
                          <a:effectLst/>
                        </a:rPr>
                        <a:t>Wide Area Network Communications Equipment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228130737"/>
                  </a:ext>
                </a:extLst>
              </a:tr>
              <a:tr h="389962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>
                          <a:effectLst/>
                        </a:rPr>
                        <a:t>PS LIGHTWAVE INC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>
                          <a:effectLst/>
                        </a:rPr>
                        <a:t> $                  22,583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effectLst/>
                        </a:rPr>
                        <a:t>Electrical Contractors and Other Wiring Installation Contractors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002900149"/>
                  </a:ext>
                </a:extLst>
              </a:tr>
              <a:tr h="389962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>
                          <a:effectLst/>
                        </a:rPr>
                        <a:t>QSS, L.C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>
                          <a:effectLst/>
                        </a:rPr>
                        <a:t> $                168,444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effectLst/>
                        </a:rPr>
                        <a:t>Fire/Alarm Systems Installation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42735210"/>
                  </a:ext>
                </a:extLst>
              </a:tr>
              <a:tr h="389962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>
                          <a:effectLst/>
                        </a:rPr>
                        <a:t>SHI GOVERNMENT SOLUTIONS INC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effectLst/>
                        </a:rPr>
                        <a:t> $                126,321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effectLst/>
                        </a:rPr>
                        <a:t>Custom Computer Programming Services; Computer Accessories And Supplies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525247519"/>
                  </a:ext>
                </a:extLst>
              </a:tr>
              <a:tr h="603275">
                <a:tc>
                  <a:txBody>
                    <a:bodyPr/>
                    <a:lstStyle/>
                    <a:p>
                      <a:pPr algn="l" fontAlgn="t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u="none" strike="noStrike" dirty="0">
                          <a:effectLst/>
                        </a:rPr>
                        <a:t> $         1,877,932 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u="none" strike="noStrike" dirty="0">
                          <a:effectLst/>
                        </a:rPr>
                        <a:t>Small Business as of 05/31/2025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309027931"/>
                  </a:ext>
                </a:extLst>
              </a:tr>
            </a:tbl>
          </a:graphicData>
        </a:graphic>
      </p:graphicFrame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3CA0521C-3FF3-48FD-0FDF-EE1ACACD4181}"/>
              </a:ext>
            </a:extLst>
          </p:cNvPr>
          <p:cNvSpPr txBox="1">
            <a:spLocks/>
          </p:cNvSpPr>
          <p:nvPr/>
        </p:nvSpPr>
        <p:spPr>
          <a:xfrm>
            <a:off x="16992599" y="9566910"/>
            <a:ext cx="681252" cy="43088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en-US" sz="2800" b="1" smtClean="0">
                <a:solidFill>
                  <a:srgbClr val="025E32"/>
                </a:solidFill>
              </a:rPr>
              <a:pPr algn="ctr"/>
              <a:t>37</a:t>
            </a:fld>
            <a:endParaRPr lang="en-US" sz="2800" b="1" dirty="0">
              <a:solidFill>
                <a:srgbClr val="025E3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10448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3A7148F-382B-4A9D-B1E1-DD43360040EC}"/>
              </a:ext>
            </a:extLst>
          </p:cNvPr>
          <p:cNvSpPr txBox="1"/>
          <p:nvPr/>
        </p:nvSpPr>
        <p:spPr>
          <a:xfrm>
            <a:off x="12944604" y="3221594"/>
            <a:ext cx="5173579" cy="2826306"/>
          </a:xfrm>
          <a:prstGeom prst="roundRect">
            <a:avLst/>
          </a:prstGeom>
          <a:ln w="57150" cap="flat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 dirty="0">
                <a:solidFill>
                  <a:srgbClr val="025E32"/>
                </a:solidFill>
                <a:cs typeface="Adobe Devanagari" panose="02040503050201020203" pitchFamily="18" charset="0"/>
              </a:rPr>
              <a:t>Cash Balance – </a:t>
            </a:r>
          </a:p>
          <a:p>
            <a:pPr algn="ctr"/>
            <a:r>
              <a:rPr lang="en-US" sz="4000" b="1" dirty="0">
                <a:solidFill>
                  <a:srgbClr val="025E32"/>
                </a:solidFill>
                <a:cs typeface="Adobe Devanagari" panose="02040503050201020203" pitchFamily="18" charset="0"/>
              </a:rPr>
              <a:t>Project Acquisition Account</a:t>
            </a:r>
          </a:p>
          <a:p>
            <a:pPr algn="ctr"/>
            <a:r>
              <a:rPr lang="en-US" sz="4000" b="1" dirty="0">
                <a:solidFill>
                  <a:srgbClr val="025E32"/>
                </a:solidFill>
                <a:cs typeface="Adobe Devanagari" panose="02040503050201020203" pitchFamily="18" charset="0"/>
              </a:rPr>
              <a:t>As of May 31, 2025</a:t>
            </a:r>
            <a:endParaRPr lang="en-US" sz="4000" b="1" dirty="0">
              <a:solidFill>
                <a:srgbClr val="025E32"/>
              </a:solidFill>
              <a:ea typeface="Calibri"/>
              <a:cs typeface="Adobe Devanagari" panose="02040503050201020203" pitchFamily="18" charset="0"/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FA7376B6-ECDF-4EF8-B9B8-3DAED85C123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38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DDF013-F1FF-4C40-AF1E-A00BEFABFBE9}"/>
              </a:ext>
            </a:extLst>
          </p:cNvPr>
          <p:cNvSpPr txBox="1"/>
          <p:nvPr/>
        </p:nvSpPr>
        <p:spPr>
          <a:xfrm>
            <a:off x="1263831" y="128256"/>
            <a:ext cx="15972609" cy="1569660"/>
          </a:xfrm>
          <a:prstGeom prst="rect">
            <a:avLst/>
          </a:prstGeom>
          <a:solidFill>
            <a:schemeClr val="bg1"/>
          </a:solidFill>
          <a:ln w="57150" cap="rnd">
            <a:solidFill>
              <a:schemeClr val="bg2">
                <a:lumMod val="10000"/>
              </a:schemeClr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AB East School Contract $12,358,000 Awarded </a:t>
            </a:r>
          </a:p>
          <a:p>
            <a:r>
              <a:rPr lang="en-US" sz="2400" dirty="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Adult Ed Center Contract $15,121,000 Awarded on Oct 2021 Board Mtg</a:t>
            </a:r>
          </a:p>
          <a:p>
            <a:r>
              <a:rPr lang="en-US" sz="2400" dirty="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HP East Contract $7,271,000 Awarded on Nov 2021</a:t>
            </a:r>
          </a:p>
          <a:p>
            <a:r>
              <a:rPr lang="en-US" sz="2400" dirty="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Irvington – $11,172,589 Awarded on Jan 2024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F04EF08-F216-4399-9A19-757B9A94B2E2}"/>
                  </a:ext>
                </a:extLst>
              </p14:cNvPr>
              <p14:cNvContentPartPr/>
              <p14:nvPr/>
            </p14:nvContentPartPr>
            <p14:xfrm>
              <a:off x="9443745" y="8943277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F04EF08-F216-4399-9A19-757B9A94B2E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389745" y="8889277"/>
                <a:ext cx="108000" cy="10818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6">
            <a:extLst>
              <a:ext uri="{FF2B5EF4-FFF2-40B4-BE49-F238E27FC236}">
                <a16:creationId xmlns:a16="http://schemas.microsoft.com/office/drawing/2014/main" id="{776C11E7-27A1-4E5E-C1EC-FD314410E6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" y="1876927"/>
            <a:ext cx="11814048" cy="8410074"/>
          </a:xfrm>
          <a:prstGeom prst="rect">
            <a:avLst/>
          </a:prstGeom>
          <a:ln w="76200">
            <a:solidFill>
              <a:srgbClr val="025E32"/>
            </a:solidFill>
          </a:ln>
        </p:spPr>
      </p:pic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21F8F849-64D1-B02A-C800-67C0B168F8A4}"/>
              </a:ext>
            </a:extLst>
          </p:cNvPr>
          <p:cNvSpPr txBox="1">
            <a:spLocks/>
          </p:cNvSpPr>
          <p:nvPr/>
        </p:nvSpPr>
        <p:spPr>
          <a:xfrm>
            <a:off x="16901159" y="9752474"/>
            <a:ext cx="515984" cy="430887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en-US" sz="2800" b="1" smtClean="0">
                <a:solidFill>
                  <a:schemeClr val="tx1"/>
                </a:solidFill>
              </a:rPr>
              <a:pPr algn="ctr"/>
              <a:t>38</a:t>
            </a:fld>
            <a:endParaRPr lang="en-US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3A7148F-382B-4A9D-B1E1-DD43360040EC}"/>
              </a:ext>
            </a:extLst>
          </p:cNvPr>
          <p:cNvSpPr txBox="1"/>
          <p:nvPr/>
        </p:nvSpPr>
        <p:spPr>
          <a:xfrm>
            <a:off x="12536904" y="3164305"/>
            <a:ext cx="5065295" cy="3507343"/>
          </a:xfrm>
          <a:prstGeom prst="roundRect">
            <a:avLst/>
          </a:prstGeom>
          <a:ln w="57150" cap="flat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 dirty="0">
                <a:solidFill>
                  <a:srgbClr val="025E32"/>
                </a:solidFill>
                <a:cs typeface="Adobe Devanagari" panose="02040503050201020203" pitchFamily="18" charset="0"/>
              </a:rPr>
              <a:t>Retainage Payable </a:t>
            </a:r>
          </a:p>
          <a:p>
            <a:pPr algn="ctr"/>
            <a:endParaRPr lang="en-US" sz="4000" b="1" dirty="0">
              <a:solidFill>
                <a:srgbClr val="025E32"/>
              </a:solidFill>
              <a:cs typeface="Adobe Devanagari" panose="02040503050201020203" pitchFamily="18" charset="0"/>
            </a:endParaRPr>
          </a:p>
          <a:p>
            <a:pPr algn="ctr"/>
            <a:r>
              <a:rPr lang="en-US" sz="4000" b="1" dirty="0">
                <a:solidFill>
                  <a:srgbClr val="025E32"/>
                </a:solidFill>
                <a:cs typeface="Adobe Devanagari" panose="02040503050201020203" pitchFamily="18" charset="0"/>
              </a:rPr>
              <a:t>Project Acquisition Account</a:t>
            </a:r>
          </a:p>
          <a:p>
            <a:pPr algn="ctr"/>
            <a:r>
              <a:rPr lang="en-US" sz="4000" b="1" dirty="0">
                <a:solidFill>
                  <a:srgbClr val="025E32"/>
                </a:solidFill>
                <a:cs typeface="Adobe Devanagari" panose="02040503050201020203" pitchFamily="18" charset="0"/>
              </a:rPr>
              <a:t>As of May 31, 2025</a:t>
            </a:r>
            <a:endParaRPr lang="en-US" sz="4000" b="1" dirty="0">
              <a:solidFill>
                <a:srgbClr val="025E32"/>
              </a:solidFill>
              <a:ea typeface="Calibri"/>
              <a:cs typeface="Adobe Devanagari" panose="02040503050201020203" pitchFamily="18" charset="0"/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FA7376B6-ECDF-4EF8-B9B8-3DAED85C123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39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DDF013-F1FF-4C40-AF1E-A00BEFABFBE9}"/>
              </a:ext>
            </a:extLst>
          </p:cNvPr>
          <p:cNvSpPr txBox="1"/>
          <p:nvPr/>
        </p:nvSpPr>
        <p:spPr>
          <a:xfrm>
            <a:off x="2697599" y="525990"/>
            <a:ext cx="11932801" cy="1200329"/>
          </a:xfrm>
          <a:prstGeom prst="rect">
            <a:avLst/>
          </a:prstGeom>
          <a:solidFill>
            <a:schemeClr val="bg1"/>
          </a:solidFill>
          <a:ln w="57150" cap="rnd">
            <a:solidFill>
              <a:schemeClr val="bg2">
                <a:lumMod val="10000"/>
              </a:schemeClr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2020 MTN NOTES/2020 PFC BONDS </a:t>
            </a:r>
          </a:p>
          <a:p>
            <a:pPr algn="ctr"/>
            <a:r>
              <a:rPr lang="en-US" sz="3600" dirty="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Pending Retainage Payable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F04EF08-F216-4399-9A19-757B9A94B2E2}"/>
                  </a:ext>
                </a:extLst>
              </p14:cNvPr>
              <p14:cNvContentPartPr/>
              <p14:nvPr/>
            </p14:nvContentPartPr>
            <p14:xfrm>
              <a:off x="9443745" y="8943277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F04EF08-F216-4399-9A19-757B9A94B2E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389745" y="8889277"/>
                <a:ext cx="108000" cy="10818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6">
            <a:extLst>
              <a:ext uri="{FF2B5EF4-FFF2-40B4-BE49-F238E27FC236}">
                <a16:creationId xmlns:a16="http://schemas.microsoft.com/office/drawing/2014/main" id="{776C11E7-27A1-4E5E-C1EC-FD314410E6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8922" y="2163751"/>
            <a:ext cx="11540068" cy="6779166"/>
          </a:xfrm>
          <a:prstGeom prst="rect">
            <a:avLst/>
          </a:prstGeom>
          <a:ln w="76200">
            <a:solidFill>
              <a:srgbClr val="025E32"/>
            </a:solidFill>
          </a:ln>
        </p:spPr>
      </p:pic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6BD0B05B-598B-7A76-E33F-88659B933049}"/>
              </a:ext>
            </a:extLst>
          </p:cNvPr>
          <p:cNvSpPr txBox="1">
            <a:spLocks/>
          </p:cNvSpPr>
          <p:nvPr/>
        </p:nvSpPr>
        <p:spPr>
          <a:xfrm>
            <a:off x="16901159" y="9752474"/>
            <a:ext cx="515984" cy="430887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en-US" sz="2800" b="1" smtClean="0">
                <a:solidFill>
                  <a:schemeClr val="tx1"/>
                </a:solidFill>
              </a:rPr>
              <a:pPr algn="ctr"/>
              <a:t>39</a:t>
            </a:fld>
            <a:endParaRPr lang="en-US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3614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3B4969-D0E4-2D67-9FF1-38037FFD12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CD86A2DF-762E-4875-8C7C-DD484C4A454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3400" y="65514"/>
            <a:ext cx="1684020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6000" b="1" spc="40" dirty="0">
                <a:solidFill>
                  <a:srgbClr val="3324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Roboto"/>
              </a:rPr>
              <a:t>Top 12 Highlights points for May 2025</a:t>
            </a:r>
            <a:endParaRPr sz="6000" dirty="0">
              <a:solidFill>
                <a:srgbClr val="3324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Roboto"/>
            </a:endParaRP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5027F297-B0C2-8140-303E-1FA0CC286F7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4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9888B14D-5E91-FC1D-260B-2825C29B1A9F}"/>
              </a:ext>
            </a:extLst>
          </p:cNvPr>
          <p:cNvSpPr txBox="1"/>
          <p:nvPr/>
        </p:nvSpPr>
        <p:spPr>
          <a:xfrm>
            <a:off x="-9412" y="1122186"/>
            <a:ext cx="12798311" cy="69339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55650" marR="2479675" indent="-742950">
              <a:lnSpc>
                <a:spcPct val="107800"/>
              </a:lnSpc>
              <a:spcBef>
                <a:spcPts val="100"/>
              </a:spcBef>
              <a:buFont typeface="+mj-lt"/>
              <a:buAutoNum type="arabicPeriod"/>
            </a:pPr>
            <a:r>
              <a:rPr lang="en-US" sz="4000" b="1" u="sng" spc="-5" dirty="0">
                <a:solidFill>
                  <a:srgbClr val="332440"/>
                </a:solidFill>
                <a:latin typeface="Roboto"/>
                <a:cs typeface="Roboto"/>
              </a:rPr>
              <a:t>$173K in tax revenue this month</a:t>
            </a:r>
          </a:p>
          <a:p>
            <a:pPr marL="755650" marR="2479675" indent="-742950">
              <a:lnSpc>
                <a:spcPct val="107800"/>
              </a:lnSpc>
              <a:spcBef>
                <a:spcPts val="100"/>
              </a:spcBef>
              <a:buFont typeface="+mj-lt"/>
              <a:buAutoNum type="arabicPeriod"/>
            </a:pPr>
            <a:r>
              <a:rPr lang="en-US" sz="4000" b="1" u="sng" spc="-5" dirty="0">
                <a:solidFill>
                  <a:srgbClr val="332440"/>
                </a:solidFill>
                <a:latin typeface="Roboto"/>
                <a:cs typeface="Roboto"/>
              </a:rPr>
              <a:t>Next Debt Svc payment in August</a:t>
            </a:r>
          </a:p>
          <a:p>
            <a:pPr marL="755650" marR="2479675" indent="-742950">
              <a:lnSpc>
                <a:spcPct val="107800"/>
              </a:lnSpc>
              <a:spcBef>
                <a:spcPts val="100"/>
              </a:spcBef>
              <a:buFont typeface="+mj-lt"/>
              <a:buAutoNum type="arabicPeriod"/>
            </a:pPr>
            <a:r>
              <a:rPr lang="en-US" sz="4000" b="1" u="sng" spc="-5" dirty="0">
                <a:solidFill>
                  <a:srgbClr val="332440"/>
                </a:solidFill>
                <a:latin typeface="Roboto"/>
                <a:cs typeface="Roboto"/>
              </a:rPr>
              <a:t>TOT Revenues at 69%       Target of 75%</a:t>
            </a:r>
          </a:p>
          <a:p>
            <a:pPr marL="755650" marR="2479675" indent="-742950">
              <a:lnSpc>
                <a:spcPct val="107800"/>
              </a:lnSpc>
              <a:spcBef>
                <a:spcPts val="100"/>
              </a:spcBef>
              <a:buFont typeface="+mj-lt"/>
              <a:buAutoNum type="arabicPeriod"/>
            </a:pPr>
            <a:r>
              <a:rPr lang="en-US" sz="4000" b="1" u="sng" spc="-5" dirty="0">
                <a:solidFill>
                  <a:srgbClr val="332440"/>
                </a:solidFill>
                <a:latin typeface="Roboto"/>
                <a:cs typeface="Roboto"/>
              </a:rPr>
              <a:t>TOT Expenditures at </a:t>
            </a:r>
            <a:r>
              <a:rPr lang="en-US" sz="4000" b="1" u="sng" spc="-5" dirty="0">
                <a:solidFill>
                  <a:srgbClr val="FF0000"/>
                </a:solidFill>
                <a:latin typeface="Roboto"/>
                <a:cs typeface="Roboto"/>
              </a:rPr>
              <a:t>62% </a:t>
            </a:r>
            <a:r>
              <a:rPr lang="en-US" sz="4000" b="1" u="sng" spc="-5" dirty="0">
                <a:solidFill>
                  <a:srgbClr val="332440"/>
                </a:solidFill>
                <a:latin typeface="Roboto"/>
                <a:cs typeface="Roboto"/>
              </a:rPr>
              <a:t>Target of 75%</a:t>
            </a:r>
          </a:p>
          <a:p>
            <a:pPr marL="755650" marR="2479675" indent="-742950">
              <a:lnSpc>
                <a:spcPct val="107800"/>
              </a:lnSpc>
              <a:spcBef>
                <a:spcPts val="100"/>
              </a:spcBef>
              <a:buFont typeface="+mj-lt"/>
              <a:buAutoNum type="arabicPeriod"/>
            </a:pPr>
            <a:r>
              <a:rPr lang="en-US" sz="4000" b="1" u="sng" spc="-5" dirty="0">
                <a:solidFill>
                  <a:srgbClr val="332440"/>
                </a:solidFill>
                <a:latin typeface="Roboto"/>
                <a:cs typeface="Roboto"/>
              </a:rPr>
              <a:t>$47M in Equity(F Bal) as of May 2025</a:t>
            </a:r>
          </a:p>
          <a:p>
            <a:pPr marL="755650" marR="2479675" indent="-742950">
              <a:lnSpc>
                <a:spcPct val="107800"/>
              </a:lnSpc>
              <a:spcBef>
                <a:spcPts val="100"/>
              </a:spcBef>
              <a:buFont typeface="+mj-lt"/>
              <a:buAutoNum type="arabicPeriod"/>
            </a:pPr>
            <a:r>
              <a:rPr lang="en-US" sz="4000" b="1" u="sng" spc="-5" dirty="0">
                <a:solidFill>
                  <a:srgbClr val="332440"/>
                </a:solidFill>
                <a:latin typeface="Roboto"/>
                <a:cs typeface="Roboto"/>
              </a:rPr>
              <a:t>$50,011 March Donations</a:t>
            </a:r>
          </a:p>
          <a:p>
            <a:pPr marL="755650" marR="2479675" indent="-742950">
              <a:lnSpc>
                <a:spcPct val="107800"/>
              </a:lnSpc>
              <a:spcBef>
                <a:spcPts val="100"/>
              </a:spcBef>
              <a:buFont typeface="+mj-lt"/>
              <a:buAutoNum type="arabicPeriod"/>
            </a:pPr>
            <a:r>
              <a:rPr lang="en-US" sz="4000" b="1" u="sng" spc="-5" dirty="0">
                <a:solidFill>
                  <a:srgbClr val="332440"/>
                </a:solidFill>
                <a:latin typeface="Roboto"/>
                <a:cs typeface="Roboto"/>
              </a:rPr>
              <a:t>Values at </a:t>
            </a:r>
            <a:r>
              <a:rPr lang="en-US" sz="4000" b="1" u="sng" spc="-5" dirty="0">
                <a:solidFill>
                  <a:srgbClr val="FF0000"/>
                </a:solidFill>
                <a:latin typeface="Roboto"/>
                <a:cs typeface="Roboto"/>
              </a:rPr>
              <a:t>$660B </a:t>
            </a:r>
            <a:r>
              <a:rPr lang="en-US" sz="4000" b="1" u="sng" spc="-5" dirty="0">
                <a:solidFill>
                  <a:srgbClr val="332440"/>
                </a:solidFill>
                <a:latin typeface="Roboto"/>
                <a:cs typeface="Roboto"/>
              </a:rPr>
              <a:t>out of $665B Projected</a:t>
            </a:r>
          </a:p>
          <a:p>
            <a:pPr marL="755650" marR="2479675" indent="-742950">
              <a:lnSpc>
                <a:spcPct val="107800"/>
              </a:lnSpc>
              <a:spcBef>
                <a:spcPts val="100"/>
              </a:spcBef>
              <a:buFont typeface="+mj-lt"/>
              <a:buAutoNum type="arabicPeriod"/>
            </a:pPr>
            <a:r>
              <a:rPr lang="en-US" sz="4000" b="1" u="sng" spc="-5" dirty="0">
                <a:solidFill>
                  <a:srgbClr val="332440"/>
                </a:solidFill>
                <a:latin typeface="Roboto"/>
                <a:cs typeface="Roboto"/>
              </a:rPr>
              <a:t>Choice at $7.3M Benefit </a:t>
            </a:r>
            <a:r>
              <a:rPr lang="en-US" sz="4400" b="1" u="sng" spc="-5" dirty="0">
                <a:solidFill>
                  <a:srgbClr val="332440"/>
                </a:solidFill>
                <a:latin typeface="Roboto"/>
                <a:cs typeface="Roboto"/>
              </a:rPr>
              <a:t>Variance</a:t>
            </a:r>
          </a:p>
          <a:p>
            <a:pPr marL="12700" marR="2479675">
              <a:lnSpc>
                <a:spcPct val="107800"/>
              </a:lnSpc>
              <a:spcBef>
                <a:spcPts val="100"/>
              </a:spcBef>
            </a:pPr>
            <a:endParaRPr lang="en-US" sz="4400" b="1" u="sng" spc="-5" dirty="0">
              <a:solidFill>
                <a:srgbClr val="332440"/>
              </a:solidFill>
              <a:latin typeface="Roboto"/>
              <a:cs typeface="Roboto"/>
            </a:endParaRPr>
          </a:p>
          <a:p>
            <a:pPr marL="12700" marR="2479675">
              <a:lnSpc>
                <a:spcPct val="107800"/>
              </a:lnSpc>
              <a:spcBef>
                <a:spcPts val="100"/>
              </a:spcBef>
            </a:pPr>
            <a:endParaRPr lang="en-US" sz="4400" b="1" u="sng" spc="-5" dirty="0">
              <a:solidFill>
                <a:srgbClr val="332440"/>
              </a:solidFill>
              <a:latin typeface="Roboto"/>
              <a:cs typeface="Roboto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B0544F6A-07B3-5B92-1E2D-BE53A2C1F573}"/>
              </a:ext>
            </a:extLst>
          </p:cNvPr>
          <p:cNvSpPr/>
          <p:nvPr/>
        </p:nvSpPr>
        <p:spPr>
          <a:xfrm>
            <a:off x="-9411" y="8857297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3F0030-67AD-830A-040F-96F09DC97FDC}"/>
              </a:ext>
            </a:extLst>
          </p:cNvPr>
          <p:cNvSpPr txBox="1"/>
          <p:nvPr/>
        </p:nvSpPr>
        <p:spPr>
          <a:xfrm>
            <a:off x="9926053" y="915808"/>
            <a:ext cx="8710863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9. Ed Foundation at $286K in Equity </a:t>
            </a:r>
          </a:p>
          <a:p>
            <a:r>
              <a:rPr lang="en-US" sz="4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10. 10% small business-May ‘25</a:t>
            </a:r>
          </a:p>
          <a:p>
            <a:r>
              <a:rPr lang="en-US" sz="4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11. 99% Irvington Project</a:t>
            </a:r>
          </a:p>
          <a:p>
            <a:r>
              <a:rPr lang="en-US" sz="4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12. Phase I Projects – just pending retainage release and closeout</a:t>
            </a:r>
          </a:p>
          <a:p>
            <a:r>
              <a:rPr lang="en-US" sz="4400" b="1" dirty="0"/>
              <a:t>13. Board Budget Book Provided</a:t>
            </a:r>
          </a:p>
          <a:p>
            <a:r>
              <a:rPr lang="en-US" sz="4400" b="1" dirty="0"/>
              <a:t>14. Budget amendments for approval for NPO HVAC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4C637B-97FB-D33C-CE93-589C4B53D443}"/>
              </a:ext>
            </a:extLst>
          </p:cNvPr>
          <p:cNvSpPr txBox="1"/>
          <p:nvPr/>
        </p:nvSpPr>
        <p:spPr>
          <a:xfrm>
            <a:off x="533400" y="6501348"/>
            <a:ext cx="17083314" cy="37856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/>
              <a:t>Outlook   Trend :  Finance         -   Tax Revenues being received – Projected to utilize fund balance for operations given unrealized revenues</a:t>
            </a:r>
          </a:p>
          <a:p>
            <a:r>
              <a:rPr lang="en-US" sz="4000" b="1" dirty="0"/>
              <a:t>                                                             Revenues and exp. Below target</a:t>
            </a:r>
          </a:p>
          <a:p>
            <a:r>
              <a:rPr lang="en-US" sz="4000" b="1" dirty="0"/>
              <a:t>                                 Operations  -    Normal Operations</a:t>
            </a:r>
          </a:p>
          <a:p>
            <a:r>
              <a:rPr lang="en-US" sz="4000" b="1" dirty="0"/>
              <a:t>                                 Legislative   -    Assessing Impact to HCDE</a:t>
            </a:r>
          </a:p>
          <a:p>
            <a:r>
              <a:rPr lang="en-US" sz="4000" b="1" dirty="0"/>
              <a:t>                                 Finance        -    Assessing grant awards pending</a:t>
            </a: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1D8FB320-4A14-465C-6253-97D05327F1CE}"/>
              </a:ext>
            </a:extLst>
          </p:cNvPr>
          <p:cNvSpPr txBox="1">
            <a:spLocks/>
          </p:cNvSpPr>
          <p:nvPr/>
        </p:nvSpPr>
        <p:spPr>
          <a:xfrm>
            <a:off x="16901159" y="9752474"/>
            <a:ext cx="515984" cy="430887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en-US" sz="2800" b="1" smtClean="0">
                <a:solidFill>
                  <a:schemeClr val="tx1"/>
                </a:solidFill>
              </a:rPr>
              <a:pPr algn="ctr"/>
              <a:t>4</a:t>
            </a:fld>
            <a:endParaRPr lang="en-US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64184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AD5C0595-C4A3-61B9-F6E1-63D27CF95D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0FA41B0-7D34-F530-F753-EED2E7F80855}"/>
              </a:ext>
            </a:extLst>
          </p:cNvPr>
          <p:cNvSpPr txBox="1"/>
          <p:nvPr/>
        </p:nvSpPr>
        <p:spPr>
          <a:xfrm>
            <a:off x="12175958" y="3504188"/>
            <a:ext cx="5943600" cy="2145268"/>
          </a:xfrm>
          <a:prstGeom prst="roundRect">
            <a:avLst/>
          </a:prstGeom>
          <a:ln w="57150" cap="flat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 dirty="0">
                <a:solidFill>
                  <a:srgbClr val="025E32"/>
                </a:solidFill>
                <a:cs typeface="Adobe Devanagari" panose="02040503050201020203" pitchFamily="18" charset="0"/>
              </a:rPr>
              <a:t>Cash Balance – </a:t>
            </a:r>
          </a:p>
          <a:p>
            <a:pPr algn="ctr"/>
            <a:r>
              <a:rPr lang="en-US" sz="4000" b="1" dirty="0">
                <a:solidFill>
                  <a:srgbClr val="025E32"/>
                </a:solidFill>
                <a:cs typeface="Adobe Devanagari" panose="02040503050201020203" pitchFamily="18" charset="0"/>
              </a:rPr>
              <a:t>2024 Maintenance Notes</a:t>
            </a:r>
          </a:p>
          <a:p>
            <a:pPr algn="ctr"/>
            <a:r>
              <a:rPr lang="en-US" sz="4000" b="1" dirty="0">
                <a:solidFill>
                  <a:srgbClr val="025E32"/>
                </a:solidFill>
                <a:cs typeface="Adobe Devanagari" panose="02040503050201020203" pitchFamily="18" charset="0"/>
              </a:rPr>
              <a:t>As of May 31, 2025</a:t>
            </a:r>
            <a:endParaRPr lang="en-US" sz="4000" b="1" dirty="0">
              <a:solidFill>
                <a:srgbClr val="025E32"/>
              </a:solidFill>
              <a:ea typeface="Calibri"/>
              <a:cs typeface="Adobe Devanagari" panose="02040503050201020203" pitchFamily="18" charset="0"/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2B33A0FE-D4A7-E23D-356D-27D8F4CF9F3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40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77B9F3-19A4-9EEF-B6E0-233073109C3F}"/>
              </a:ext>
            </a:extLst>
          </p:cNvPr>
          <p:cNvSpPr txBox="1"/>
          <p:nvPr/>
        </p:nvSpPr>
        <p:spPr>
          <a:xfrm>
            <a:off x="1263831" y="128256"/>
            <a:ext cx="15972609" cy="1938992"/>
          </a:xfrm>
          <a:prstGeom prst="rect">
            <a:avLst/>
          </a:prstGeom>
          <a:solidFill>
            <a:schemeClr val="bg1"/>
          </a:solidFill>
          <a:ln w="57150" cap="rnd">
            <a:solidFill>
              <a:schemeClr val="bg2">
                <a:lumMod val="10000"/>
              </a:schemeClr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AB West $333,000 March 2024 Board Mtg </a:t>
            </a:r>
          </a:p>
          <a:p>
            <a:r>
              <a:rPr lang="en-US" sz="2400" dirty="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HS Barrett Station $470,000 March 2024 Board Mtg </a:t>
            </a:r>
          </a:p>
          <a:p>
            <a:r>
              <a:rPr lang="en-US" sz="2400" dirty="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Fortis Academy  $650,000 March 2024 Board Mtg </a:t>
            </a:r>
          </a:p>
          <a:p>
            <a:r>
              <a:rPr lang="en-US" sz="2400" dirty="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Irvington – $9,860,000 March 2024 Board Mtg </a:t>
            </a:r>
          </a:p>
          <a:p>
            <a:r>
              <a:rPr lang="en-US" sz="2400" dirty="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Post Oak - $5,000,000 March 2024 Board Mtg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27FBF01-FC3B-42C5-1DA1-96A7774B3542}"/>
                  </a:ext>
                </a:extLst>
              </p14:cNvPr>
              <p14:cNvContentPartPr/>
              <p14:nvPr/>
            </p14:nvContentPartPr>
            <p14:xfrm>
              <a:off x="9443745" y="8943277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27FBF01-FC3B-42C5-1DA1-96A7774B354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389745" y="8889277"/>
                <a:ext cx="108000" cy="10818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6">
            <a:extLst>
              <a:ext uri="{FF2B5EF4-FFF2-40B4-BE49-F238E27FC236}">
                <a16:creationId xmlns:a16="http://schemas.microsoft.com/office/drawing/2014/main" id="{8133CAF6-4A14-7D17-DF4F-F3387F9240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2704" y="2327388"/>
            <a:ext cx="9621830" cy="7885441"/>
          </a:xfrm>
          <a:prstGeom prst="rect">
            <a:avLst/>
          </a:prstGeom>
          <a:ln w="76200">
            <a:solidFill>
              <a:srgbClr val="025E32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52AD56F-37B6-BBC6-CE06-5AE67FC31E44}"/>
              </a:ext>
            </a:extLst>
          </p:cNvPr>
          <p:cNvSpPr txBox="1"/>
          <p:nvPr/>
        </p:nvSpPr>
        <p:spPr>
          <a:xfrm>
            <a:off x="13511463" y="1097752"/>
            <a:ext cx="2819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$16,313,000</a:t>
            </a: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11F6CB01-471A-81B9-4B58-09FD44105F8E}"/>
              </a:ext>
            </a:extLst>
          </p:cNvPr>
          <p:cNvSpPr txBox="1">
            <a:spLocks/>
          </p:cNvSpPr>
          <p:nvPr/>
        </p:nvSpPr>
        <p:spPr>
          <a:xfrm>
            <a:off x="16901159" y="9752474"/>
            <a:ext cx="515984" cy="430887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en-US" sz="2800" b="1" smtClean="0">
                <a:solidFill>
                  <a:schemeClr val="tx1"/>
                </a:solidFill>
              </a:rPr>
              <a:pPr algn="ctr"/>
              <a:t>40</a:t>
            </a:fld>
            <a:endParaRPr lang="en-US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37804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AD5C0595-C4A3-61B9-F6E1-63D27CF95D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0FA41B0-7D34-F530-F753-EED2E7F80855}"/>
              </a:ext>
            </a:extLst>
          </p:cNvPr>
          <p:cNvSpPr txBox="1"/>
          <p:nvPr/>
        </p:nvSpPr>
        <p:spPr>
          <a:xfrm>
            <a:off x="12234925" y="4308299"/>
            <a:ext cx="5943600" cy="2145268"/>
          </a:xfrm>
          <a:prstGeom prst="roundRect">
            <a:avLst/>
          </a:prstGeom>
          <a:ln w="57150" cap="flat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 dirty="0">
                <a:solidFill>
                  <a:srgbClr val="025E32"/>
                </a:solidFill>
                <a:cs typeface="Adobe Devanagari" panose="02040503050201020203" pitchFamily="18" charset="0"/>
              </a:rPr>
              <a:t>Retainage Payable</a:t>
            </a:r>
          </a:p>
          <a:p>
            <a:pPr algn="ctr"/>
            <a:r>
              <a:rPr lang="en-US" sz="4000" b="1" dirty="0">
                <a:solidFill>
                  <a:srgbClr val="025E32"/>
                </a:solidFill>
                <a:cs typeface="Adobe Devanagari" panose="02040503050201020203" pitchFamily="18" charset="0"/>
              </a:rPr>
              <a:t>2024 Maintenance Notes</a:t>
            </a:r>
          </a:p>
          <a:p>
            <a:pPr algn="ctr"/>
            <a:r>
              <a:rPr lang="en-US" sz="4000" b="1" dirty="0">
                <a:solidFill>
                  <a:srgbClr val="025E32"/>
                </a:solidFill>
                <a:cs typeface="Adobe Devanagari" panose="02040503050201020203" pitchFamily="18" charset="0"/>
              </a:rPr>
              <a:t>As of May 31, 2025</a:t>
            </a:r>
            <a:endParaRPr lang="en-US" sz="4000" b="1" dirty="0">
              <a:solidFill>
                <a:srgbClr val="025E32"/>
              </a:solidFill>
              <a:ea typeface="Calibri"/>
              <a:cs typeface="Adobe Devanagari" panose="02040503050201020203" pitchFamily="18" charset="0"/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2B33A0FE-D4A7-E23D-356D-27D8F4CF9F3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41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77B9F3-19A4-9EEF-B6E0-233073109C3F}"/>
              </a:ext>
            </a:extLst>
          </p:cNvPr>
          <p:cNvSpPr txBox="1"/>
          <p:nvPr/>
        </p:nvSpPr>
        <p:spPr>
          <a:xfrm>
            <a:off x="1263831" y="128256"/>
            <a:ext cx="15972609" cy="2862322"/>
          </a:xfrm>
          <a:prstGeom prst="rect">
            <a:avLst/>
          </a:prstGeom>
          <a:solidFill>
            <a:schemeClr val="bg1"/>
          </a:solidFill>
          <a:ln w="57150" cap="rnd">
            <a:solidFill>
              <a:schemeClr val="bg2">
                <a:lumMod val="10000"/>
              </a:schemeClr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r>
              <a:rPr lang="en-US" sz="360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AB West $333,000 March 2024 Board Mtg </a:t>
            </a:r>
          </a:p>
          <a:p>
            <a:r>
              <a:rPr lang="en-US" sz="360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HS Barrett Station $470,000 March 2024 Board Mtg </a:t>
            </a:r>
          </a:p>
          <a:p>
            <a:r>
              <a:rPr lang="en-US" sz="360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Fortis Academy  $650,000 March 2024 Board Mtg </a:t>
            </a:r>
          </a:p>
          <a:p>
            <a:r>
              <a:rPr lang="en-US" sz="360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Irvington – $9,860,000 March 2024 Board Mtg </a:t>
            </a:r>
          </a:p>
          <a:p>
            <a:r>
              <a:rPr lang="en-US" sz="360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Post Oak - $5,000,000 March 2024 Board Mtg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27FBF01-FC3B-42C5-1DA1-96A7774B3542}"/>
                  </a:ext>
                </a:extLst>
              </p14:cNvPr>
              <p14:cNvContentPartPr/>
              <p14:nvPr/>
            </p14:nvContentPartPr>
            <p14:xfrm>
              <a:off x="9443745" y="8943277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27FBF01-FC3B-42C5-1DA1-96A7774B354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389745" y="8889277"/>
                <a:ext cx="108000" cy="10818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6">
            <a:extLst>
              <a:ext uri="{FF2B5EF4-FFF2-40B4-BE49-F238E27FC236}">
                <a16:creationId xmlns:a16="http://schemas.microsoft.com/office/drawing/2014/main" id="{8133CAF6-4A14-7D17-DF4F-F3387F9240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3168" y="3646598"/>
            <a:ext cx="10570464" cy="5920312"/>
          </a:xfrm>
          <a:prstGeom prst="rect">
            <a:avLst/>
          </a:prstGeom>
          <a:ln w="76200">
            <a:solidFill>
              <a:srgbClr val="025E32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B49C17B-8D0D-58FD-0792-051E50EFFE99}"/>
              </a:ext>
            </a:extLst>
          </p:cNvPr>
          <p:cNvSpPr txBox="1"/>
          <p:nvPr/>
        </p:nvSpPr>
        <p:spPr>
          <a:xfrm>
            <a:off x="14173200" y="1714500"/>
            <a:ext cx="2819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$16,313,000</a:t>
            </a: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CE1B0E7D-B0FC-9DE2-F080-D674BFDB4224}"/>
              </a:ext>
            </a:extLst>
          </p:cNvPr>
          <p:cNvSpPr txBox="1">
            <a:spLocks/>
          </p:cNvSpPr>
          <p:nvPr/>
        </p:nvSpPr>
        <p:spPr>
          <a:xfrm>
            <a:off x="16901159" y="9752474"/>
            <a:ext cx="515984" cy="430887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en-US" sz="2800" b="1" smtClean="0">
                <a:solidFill>
                  <a:schemeClr val="tx1"/>
                </a:solidFill>
              </a:rPr>
              <a:pPr algn="ctr"/>
              <a:t>41</a:t>
            </a:fld>
            <a:endParaRPr lang="en-US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447898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68C995EA-C654-BBF5-7495-E0EE653D23A8}"/>
              </a:ext>
            </a:extLst>
          </p:cNvPr>
          <p:cNvSpPr/>
          <p:nvPr/>
        </p:nvSpPr>
        <p:spPr>
          <a:xfrm>
            <a:off x="294154" y="0"/>
            <a:ext cx="18303311" cy="9081331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 anchor="t"/>
          <a:lstStyle/>
          <a:p>
            <a:r>
              <a:rPr lang="en-US" sz="4400" b="1">
                <a:latin typeface="Roboto"/>
                <a:ea typeface="Roboto"/>
                <a:cs typeface="Adobe Devanagari" panose="02040503050201020203" pitchFamily="18" charset="0"/>
              </a:rPr>
              <a:t>				</a:t>
            </a:r>
          </a:p>
          <a:p>
            <a:pPr algn="ctr"/>
            <a:endParaRPr lang="en-US" sz="4400" b="1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86780D9-CE70-4358-8862-C809CB850FDA}"/>
              </a:ext>
            </a:extLst>
          </p:cNvPr>
          <p:cNvSpPr txBox="1"/>
          <p:nvPr/>
        </p:nvSpPr>
        <p:spPr>
          <a:xfrm>
            <a:off x="1923435" y="114300"/>
            <a:ext cx="14441130" cy="1464231"/>
          </a:xfrm>
          <a:prstGeom prst="roundRect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 dirty="0">
                <a:solidFill>
                  <a:srgbClr val="025E32"/>
                </a:solidFill>
                <a:latin typeface="Roboto"/>
                <a:ea typeface="Roboto"/>
                <a:cs typeface="Adobe Devanagari" panose="02040503050201020203" pitchFamily="18" charset="0"/>
              </a:rPr>
              <a:t>Income Statement– Project Acquisition Account</a:t>
            </a:r>
          </a:p>
          <a:p>
            <a:pPr algn="ctr"/>
            <a:r>
              <a:rPr lang="en-US" sz="4000" b="1" dirty="0">
                <a:solidFill>
                  <a:srgbClr val="025E32"/>
                </a:solidFill>
                <a:latin typeface="Roboto"/>
                <a:ea typeface="Roboto"/>
                <a:cs typeface="Adobe Devanagari" panose="02040503050201020203" pitchFamily="18" charset="0"/>
              </a:rPr>
              <a:t>As of May 31, 2025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EC200A3C-B746-4FA5-8100-EB6B715A9AD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42</a:t>
            </a:fld>
            <a:endParaRPr lang="en-US" sz="2800" b="1">
              <a:solidFill>
                <a:schemeClr val="bg2"/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49B31C0-2528-17F3-ED13-DEA8AD74B4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2337" y="1845795"/>
            <a:ext cx="16617479" cy="7721115"/>
          </a:xfrm>
          <a:prstGeom prst="rect">
            <a:avLst/>
          </a:prstGeom>
          <a:ln w="76200">
            <a:solidFill>
              <a:srgbClr val="025E32"/>
            </a:solidFill>
          </a:ln>
        </p:spPr>
      </p:pic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90F2EAB0-A157-4987-1754-6F531B4EBDA8}"/>
              </a:ext>
            </a:extLst>
          </p:cNvPr>
          <p:cNvSpPr txBox="1">
            <a:spLocks/>
          </p:cNvSpPr>
          <p:nvPr/>
        </p:nvSpPr>
        <p:spPr>
          <a:xfrm>
            <a:off x="16901159" y="9752474"/>
            <a:ext cx="515984" cy="430887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en-US" sz="2800" b="1" smtClean="0">
                <a:solidFill>
                  <a:schemeClr val="tx1"/>
                </a:solidFill>
              </a:rPr>
              <a:pPr algn="ctr"/>
              <a:t>42</a:t>
            </a:fld>
            <a:endParaRPr lang="en-US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416102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18420AE4-0668-C7C0-C93E-A275D49DB3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4A74443E-25F5-B590-F87E-B12A599B41E5}"/>
              </a:ext>
            </a:extLst>
          </p:cNvPr>
          <p:cNvSpPr/>
          <p:nvPr/>
        </p:nvSpPr>
        <p:spPr>
          <a:xfrm>
            <a:off x="2054" y="0"/>
            <a:ext cx="18303311" cy="9081331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 anchor="t"/>
          <a:lstStyle/>
          <a:p>
            <a:r>
              <a:rPr lang="en-US" sz="4400" b="1">
                <a:latin typeface="Roboto"/>
                <a:ea typeface="Roboto"/>
                <a:cs typeface="Adobe Devanagari" panose="02040503050201020203" pitchFamily="18" charset="0"/>
              </a:rPr>
              <a:t>				</a:t>
            </a:r>
          </a:p>
          <a:p>
            <a:pPr algn="ctr"/>
            <a:endParaRPr lang="en-US" sz="4400" b="1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594FB03-F9CB-CD1A-3D44-21332FDFC631}"/>
              </a:ext>
            </a:extLst>
          </p:cNvPr>
          <p:cNvSpPr txBox="1"/>
          <p:nvPr/>
        </p:nvSpPr>
        <p:spPr>
          <a:xfrm>
            <a:off x="1460297" y="244929"/>
            <a:ext cx="14441130" cy="1464231"/>
          </a:xfrm>
          <a:prstGeom prst="roundRect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 dirty="0">
                <a:solidFill>
                  <a:srgbClr val="025E32"/>
                </a:solidFill>
                <a:latin typeface="Roboto"/>
                <a:ea typeface="Roboto"/>
                <a:cs typeface="Adobe Devanagari" panose="02040503050201020203" pitchFamily="18" charset="0"/>
              </a:rPr>
              <a:t>Income Statement– 2024 MNT NOTES</a:t>
            </a:r>
          </a:p>
          <a:p>
            <a:pPr algn="ctr"/>
            <a:r>
              <a:rPr lang="en-US" sz="4000" b="1" dirty="0">
                <a:solidFill>
                  <a:srgbClr val="025E32"/>
                </a:solidFill>
                <a:latin typeface="Roboto"/>
                <a:ea typeface="Roboto"/>
                <a:cs typeface="Adobe Devanagari" panose="02040503050201020203" pitchFamily="18" charset="0"/>
              </a:rPr>
              <a:t>As of May 31, 2025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5455E62C-D9C2-1739-540A-6EE62207327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43</a:t>
            </a:fld>
            <a:endParaRPr lang="en-US" sz="2800" b="1">
              <a:solidFill>
                <a:schemeClr val="bg2"/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BAACA5A-4FFB-365A-35E1-3A87F9096D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9328" y="1954089"/>
            <a:ext cx="16507968" cy="7696267"/>
          </a:xfrm>
          <a:prstGeom prst="rect">
            <a:avLst/>
          </a:prstGeom>
          <a:ln w="76200">
            <a:solidFill>
              <a:srgbClr val="025E32"/>
            </a:solidFill>
          </a:ln>
        </p:spPr>
      </p:pic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2DB0A3C7-E9BE-01D8-FD54-E919F8CB94E6}"/>
              </a:ext>
            </a:extLst>
          </p:cNvPr>
          <p:cNvSpPr txBox="1">
            <a:spLocks/>
          </p:cNvSpPr>
          <p:nvPr/>
        </p:nvSpPr>
        <p:spPr>
          <a:xfrm>
            <a:off x="16901159" y="9752474"/>
            <a:ext cx="515984" cy="430887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en-US" sz="2800" b="1" smtClean="0">
                <a:solidFill>
                  <a:schemeClr val="tx1"/>
                </a:solidFill>
              </a:rPr>
              <a:pPr algn="ctr"/>
              <a:t>43</a:t>
            </a:fld>
            <a:endParaRPr lang="en-US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66402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77D72-4056-E87F-A973-C21A64E4E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7859" y="1"/>
            <a:ext cx="14679385" cy="1049628"/>
          </a:xfrm>
        </p:spPr>
        <p:txBody>
          <a:bodyPr/>
          <a:lstStyle/>
          <a:p>
            <a:r>
              <a:rPr lang="en-US" dirty="0"/>
              <a:t>Maintenance Notes 2024 – Projects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51A3D4-9B56-B691-7AA4-F7B83462F9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8108" y="1049629"/>
            <a:ext cx="18048161" cy="923737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BD2AE4-CDF8-392E-73C1-E9BD2164564B}"/>
              </a:ext>
            </a:extLst>
          </p:cNvPr>
          <p:cNvSpPr txBox="1">
            <a:spLocks/>
          </p:cNvSpPr>
          <p:nvPr/>
        </p:nvSpPr>
        <p:spPr>
          <a:xfrm>
            <a:off x="17610785" y="9624865"/>
            <a:ext cx="585484" cy="57571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en-US" sz="2800" b="1" smtClean="0">
                <a:solidFill>
                  <a:srgbClr val="025E32"/>
                </a:solidFill>
              </a:rPr>
              <a:pPr algn="ctr"/>
              <a:t>44</a:t>
            </a:fld>
            <a:endParaRPr lang="en-US" sz="2800" b="1" dirty="0">
              <a:solidFill>
                <a:srgbClr val="025E3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362101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B381EB-8729-7268-2A47-3E4262F1BB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770D0-B93F-68C9-3371-27C6C1BF9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7859" y="1"/>
            <a:ext cx="14679385" cy="1049628"/>
          </a:xfrm>
        </p:spPr>
        <p:txBody>
          <a:bodyPr/>
          <a:lstStyle/>
          <a:p>
            <a:r>
              <a:rPr lang="en-US" dirty="0"/>
              <a:t>Maintenance Notes 2024 – Projects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8ACF99-2E01-6E25-6C8A-33FC54B8C8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8108" y="1049629"/>
            <a:ext cx="18048161" cy="923737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904D95-A8B8-8248-68F6-76DC9EAE056C}"/>
              </a:ext>
            </a:extLst>
          </p:cNvPr>
          <p:cNvSpPr txBox="1">
            <a:spLocks/>
          </p:cNvSpPr>
          <p:nvPr/>
        </p:nvSpPr>
        <p:spPr>
          <a:xfrm>
            <a:off x="17610785" y="9624865"/>
            <a:ext cx="585484" cy="57571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en-US" sz="2800" b="1" smtClean="0">
                <a:solidFill>
                  <a:srgbClr val="025E32"/>
                </a:solidFill>
              </a:rPr>
              <a:pPr algn="ctr"/>
              <a:t>45</a:t>
            </a:fld>
            <a:endParaRPr lang="en-US" sz="2800" b="1" dirty="0">
              <a:solidFill>
                <a:srgbClr val="025E3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938054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A4485411-A50C-BA2D-FD57-C61AB3BEF67C}"/>
              </a:ext>
            </a:extLst>
          </p:cNvPr>
          <p:cNvSpPr/>
          <p:nvPr/>
        </p:nvSpPr>
        <p:spPr>
          <a:xfrm>
            <a:off x="0" y="1"/>
            <a:ext cx="18288000" cy="8869680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 anchor="t"/>
          <a:lstStyle/>
          <a:p>
            <a:r>
              <a:rPr lang="en-US" sz="4400" b="1">
                <a:latin typeface="Roboto"/>
                <a:ea typeface="Roboto"/>
                <a:cs typeface="Adobe Devanagari" panose="02040503050201020203" pitchFamily="18" charset="0"/>
              </a:rPr>
              <a:t>				</a:t>
            </a:r>
          </a:p>
          <a:p>
            <a:pPr algn="ctr"/>
            <a:endParaRPr lang="en-US" sz="4400" b="1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27A7B6F-5105-16A5-4DB6-51FE6138336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61804" y="249806"/>
            <a:ext cx="12210292" cy="1464231"/>
          </a:xfrm>
          <a:prstGeom prst="roundRect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 dirty="0">
                <a:solidFill>
                  <a:srgbClr val="025E32"/>
                </a:solidFill>
                <a:ea typeface="Roboto"/>
                <a:cs typeface="Adobe Devanagari" panose="02040503050201020203" pitchFamily="18" charset="0"/>
              </a:rPr>
              <a:t>Irvington Renovation </a:t>
            </a:r>
            <a:r>
              <a:rPr lang="en-US" sz="4000" b="1" dirty="0">
                <a:solidFill>
                  <a:srgbClr val="025E32"/>
                </a:solidFill>
                <a:latin typeface="Roboto"/>
                <a:ea typeface="Roboto"/>
                <a:cs typeface="Adobe Devanagari" panose="02040503050201020203" pitchFamily="18" charset="0"/>
              </a:rPr>
              <a:t>– Funds by Source</a:t>
            </a:r>
          </a:p>
          <a:p>
            <a:pPr algn="ctr"/>
            <a:r>
              <a:rPr lang="en-US" sz="4000" b="1" dirty="0">
                <a:solidFill>
                  <a:srgbClr val="025E32"/>
                </a:solidFill>
                <a:latin typeface="Roboto"/>
                <a:ea typeface="Roboto"/>
                <a:cs typeface="Adobe Devanagari" panose="02040503050201020203" pitchFamily="18" charset="0"/>
              </a:rPr>
              <a:t>As of May 31, 2025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1AEC86-C912-2A4E-A0EA-77F80AA6AB13}"/>
              </a:ext>
            </a:extLst>
          </p:cNvPr>
          <p:cNvSpPr txBox="1"/>
          <p:nvPr/>
        </p:nvSpPr>
        <p:spPr>
          <a:xfrm>
            <a:off x="17046063" y="9315777"/>
            <a:ext cx="1447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pPr/>
              <a:t>46</a:t>
            </a:fld>
            <a:endParaRPr lang="en-US" sz="28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099178-BBC8-877D-FEC3-897A0816EC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1511" y="4458076"/>
            <a:ext cx="17510079" cy="4204874"/>
          </a:xfrm>
          <a:prstGeom prst="rect">
            <a:avLst/>
          </a:prstGeom>
          <a:ln w="76200">
            <a:solidFill>
              <a:srgbClr val="025E32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3557DF9-16C4-15EF-1EAA-33AAE88BD490}"/>
              </a:ext>
            </a:extLst>
          </p:cNvPr>
          <p:cNvSpPr txBox="1"/>
          <p:nvPr/>
        </p:nvSpPr>
        <p:spPr>
          <a:xfrm>
            <a:off x="4063720" y="1861765"/>
            <a:ext cx="111218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Irvington Renovation    2020 Maintenance Notes   </a:t>
            </a:r>
            <a:r>
              <a:rPr lang="en-US" sz="3200"/>
              <a:t>$   4,781,519</a:t>
            </a:r>
            <a:endParaRPr lang="en-US" sz="3200" dirty="0"/>
          </a:p>
          <a:p>
            <a:r>
              <a:rPr lang="en-US" sz="3200" dirty="0"/>
              <a:t>Contract                          2024 Maintenance Notes   $   7,000,000  </a:t>
            </a:r>
          </a:p>
          <a:p>
            <a:r>
              <a:rPr lang="en-US" sz="3200" dirty="0"/>
              <a:t>                                                            Total                      $11,781,519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1FC266-EDA2-CA24-3F01-2C026627499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01159" y="9752474"/>
            <a:ext cx="515984" cy="430887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fld id="{B6F15528-21DE-4FAA-801E-634DDDAF4B2B}" type="slidenum">
              <a:rPr lang="en-US" sz="2800" b="1" smtClean="0">
                <a:solidFill>
                  <a:schemeClr val="tx1"/>
                </a:solidFill>
              </a:rPr>
              <a:pPr algn="ctr"/>
              <a:t>46</a:t>
            </a:fld>
            <a:endParaRPr lang="en-US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515535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037" y="1"/>
            <a:ext cx="18288000" cy="10172700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86780D9-CE70-4358-8862-C809CB850FDA}"/>
              </a:ext>
            </a:extLst>
          </p:cNvPr>
          <p:cNvSpPr txBox="1"/>
          <p:nvPr/>
        </p:nvSpPr>
        <p:spPr>
          <a:xfrm>
            <a:off x="1923435" y="114300"/>
            <a:ext cx="14441130" cy="783193"/>
          </a:xfrm>
          <a:prstGeom prst="roundRect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Interim Financial Report (unaudited)</a:t>
            </a:r>
          </a:p>
        </p:txBody>
      </p:sp>
      <p:sp>
        <p:nvSpPr>
          <p:cNvPr id="6" name="object 187">
            <a:extLst>
              <a:ext uri="{FF2B5EF4-FFF2-40B4-BE49-F238E27FC236}">
                <a16:creationId xmlns:a16="http://schemas.microsoft.com/office/drawing/2014/main" id="{68432409-01C8-4D86-AF74-5C991354163D}"/>
              </a:ext>
            </a:extLst>
          </p:cNvPr>
          <p:cNvSpPr txBox="1"/>
          <p:nvPr/>
        </p:nvSpPr>
        <p:spPr>
          <a:xfrm>
            <a:off x="0" y="1606547"/>
            <a:ext cx="18211800" cy="3565591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5080" algn="ctr">
              <a:lnSpc>
                <a:spcPct val="116100"/>
              </a:lnSpc>
              <a:spcBef>
                <a:spcPts val="100"/>
              </a:spcBef>
            </a:pPr>
            <a:r>
              <a:rPr lang="en-US" sz="4000" b="1" spc="25">
                <a:solidFill>
                  <a:srgbClr val="13110E"/>
                </a:solidFill>
                <a:cs typeface="Roboto"/>
              </a:rPr>
              <a:t>I certify that the foregoing information is true and accurate to the best of my knowledge.</a:t>
            </a:r>
          </a:p>
          <a:p>
            <a:pPr marL="12700" marR="5080" algn="ctr">
              <a:lnSpc>
                <a:spcPct val="116100"/>
              </a:lnSpc>
              <a:spcBef>
                <a:spcPts val="100"/>
              </a:spcBef>
            </a:pPr>
            <a:r>
              <a:rPr lang="en-US" sz="4000" b="1" spc="25">
                <a:solidFill>
                  <a:srgbClr val="13110E"/>
                </a:solidFill>
                <a:cs typeface="Roboto"/>
              </a:rPr>
              <a:t>/s/ Jesus J. Amezcua, RTSBA,CPA, Ph.D., CPFIM, Asst. Supt. for Business Support Services</a:t>
            </a:r>
          </a:p>
          <a:p>
            <a:pPr marL="12700" marR="5080" algn="ctr">
              <a:lnSpc>
                <a:spcPct val="116100"/>
              </a:lnSpc>
              <a:spcBef>
                <a:spcPts val="100"/>
              </a:spcBef>
            </a:pPr>
            <a:r>
              <a:rPr lang="en-US" sz="4000" b="1" spc="25">
                <a:solidFill>
                  <a:srgbClr val="13110E"/>
                </a:solidFill>
                <a:cs typeface="Roboto"/>
              </a:rPr>
              <a:t>/s/ Marcia Leiva, Chief Accounting Officer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E7F591-E2A6-41E6-A092-16CBEDC545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600" y="6591300"/>
            <a:ext cx="3087549" cy="1106649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F8513E-279E-424E-8913-175AB139FF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49200" y="6329898"/>
            <a:ext cx="4061766" cy="1106649"/>
          </a:xfrm>
          <a:prstGeom prst="rect">
            <a:avLst/>
          </a:prstGeom>
        </p:spPr>
      </p:pic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B2A367E7-8B75-FD70-2444-87E26B55469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01159" y="9752474"/>
            <a:ext cx="515984" cy="430887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fld id="{B6F15528-21DE-4FAA-801E-634DDDAF4B2B}" type="slidenum">
              <a:rPr lang="en-US" sz="2800" b="1" smtClean="0">
                <a:solidFill>
                  <a:schemeClr val="tx1"/>
                </a:solidFill>
              </a:rPr>
              <a:pPr algn="ctr"/>
              <a:t>47</a:t>
            </a:fld>
            <a:endParaRPr lang="en-US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389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636BF2-74BE-046C-3392-605F0791DF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D0F1C1D0-D791-5973-CF08-1E9CFE06E24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3400" y="65514"/>
            <a:ext cx="1684020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6000" b="1" spc="4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Roboto"/>
              </a:rPr>
              <a:t>Budget Calendar </a:t>
            </a:r>
            <a:endParaRPr sz="6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Roboto"/>
            </a:endParaRP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17369BB4-1057-FEDA-E28E-980B765CF52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5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28DDD3DC-7C60-11CF-8FED-DEB4CD21455D}"/>
              </a:ext>
            </a:extLst>
          </p:cNvPr>
          <p:cNvSpPr/>
          <p:nvPr/>
        </p:nvSpPr>
        <p:spPr>
          <a:xfrm>
            <a:off x="-9411" y="8857297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4555A2-4973-88AE-6E14-27653A9329AE}"/>
              </a:ext>
            </a:extLst>
          </p:cNvPr>
          <p:cNvSpPr txBox="1"/>
          <p:nvPr/>
        </p:nvSpPr>
        <p:spPr>
          <a:xfrm>
            <a:off x="3183963" y="1197691"/>
            <a:ext cx="1295970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May 30, 2025   - Budget Submission </a:t>
            </a:r>
          </a:p>
          <a:p>
            <a:r>
              <a:rPr lang="en-US" sz="4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June 24, 2025  - Board Workshop</a:t>
            </a:r>
          </a:p>
          <a:p>
            <a:r>
              <a:rPr lang="en-US" sz="4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July  16, 2025  -  Board Workshop &amp; Budget Adoption</a:t>
            </a:r>
          </a:p>
          <a:p>
            <a:r>
              <a:rPr lang="en-US" sz="4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Aug 25, 2025    -  Tax Values to be received</a:t>
            </a:r>
          </a:p>
          <a:p>
            <a:r>
              <a:rPr lang="en-US" sz="4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Sept 17, 2025   -  Tax Rate adoption tentatively (if no </a:t>
            </a:r>
          </a:p>
          <a:p>
            <a:r>
              <a:rPr lang="en-US" sz="4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                            additional public hearings are 				                  required</a:t>
            </a:r>
            <a:endParaRPr lang="en-US" sz="4400" b="1" dirty="0"/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1C130235-3897-90A8-58EA-7E70E9754894}"/>
              </a:ext>
            </a:extLst>
          </p:cNvPr>
          <p:cNvSpPr txBox="1">
            <a:spLocks/>
          </p:cNvSpPr>
          <p:nvPr/>
        </p:nvSpPr>
        <p:spPr>
          <a:xfrm>
            <a:off x="16901159" y="9752474"/>
            <a:ext cx="515984" cy="430887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en-US" sz="2800" b="1" smtClean="0">
                <a:solidFill>
                  <a:schemeClr val="tx1"/>
                </a:solidFill>
              </a:rPr>
              <a:pPr algn="ctr"/>
              <a:t>5</a:t>
            </a:fld>
            <a:endParaRPr lang="en-US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6384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5">
            <a:extLst>
              <a:ext uri="{FF2B5EF4-FFF2-40B4-BE49-F238E27FC236}">
                <a16:creationId xmlns:a16="http://schemas.microsoft.com/office/drawing/2014/main" id="{E3415BF1-CE40-07C5-D403-84068760B9E8}"/>
              </a:ext>
            </a:extLst>
          </p:cNvPr>
          <p:cNvSpPr/>
          <p:nvPr/>
        </p:nvSpPr>
        <p:spPr>
          <a:xfrm>
            <a:off x="-9411" y="8857297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2E37619-744F-9269-125E-645D2FB58026}"/>
              </a:ext>
            </a:extLst>
          </p:cNvPr>
          <p:cNvSpPr/>
          <p:nvPr/>
        </p:nvSpPr>
        <p:spPr>
          <a:xfrm>
            <a:off x="921443" y="4880592"/>
            <a:ext cx="5638801" cy="4621128"/>
          </a:xfrm>
          <a:prstGeom prst="roundRect">
            <a:avLst/>
          </a:prstGeom>
          <a:solidFill>
            <a:schemeClr val="accent3">
              <a:lumMod val="20000"/>
              <a:lumOff val="80000"/>
              <a:alpha val="99000"/>
            </a:schemeClr>
          </a:solidFill>
          <a:ln>
            <a:solidFill>
              <a:srgbClr val="291F35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/>
          <p:nvPr/>
        </p:nvSpPr>
        <p:spPr>
          <a:xfrm>
            <a:off x="-86257" y="2374564"/>
            <a:ext cx="8391926" cy="1995418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3200" b="1" spc="60" dirty="0">
                <a:solidFill>
                  <a:srgbClr val="332440"/>
                </a:solidFill>
                <a:latin typeface="Roboto"/>
                <a:cs typeface="Roboto"/>
              </a:rPr>
              <a:t>INTERIM FINANCIAL REPORT </a:t>
            </a:r>
            <a:br>
              <a:rPr lang="en-US" sz="3200" b="1" spc="60" dirty="0">
                <a:solidFill>
                  <a:srgbClr val="332440"/>
                </a:solidFill>
                <a:latin typeface="Roboto"/>
                <a:cs typeface="Roboto"/>
              </a:rPr>
            </a:br>
            <a:r>
              <a:rPr lang="en-US" sz="3200" b="1" spc="60" dirty="0">
                <a:solidFill>
                  <a:srgbClr val="332440"/>
                </a:solidFill>
                <a:latin typeface="Roboto"/>
                <a:cs typeface="Roboto"/>
              </a:rPr>
              <a:t>(unaudited) </a:t>
            </a:r>
            <a:br>
              <a:rPr lang="en-US" sz="3200" b="1" spc="60" dirty="0">
                <a:solidFill>
                  <a:srgbClr val="332440"/>
                </a:solidFill>
                <a:latin typeface="Roboto"/>
                <a:cs typeface="Roboto"/>
              </a:rPr>
            </a:br>
            <a:r>
              <a:rPr lang="en-US" sz="3200" b="1" spc="60" dirty="0">
                <a:solidFill>
                  <a:srgbClr val="332440"/>
                </a:solidFill>
                <a:latin typeface="Roboto"/>
                <a:cs typeface="Roboto"/>
              </a:rPr>
              <a:t>GENERAL FUND</a:t>
            </a:r>
          </a:p>
          <a:p>
            <a:pPr marL="12700" algn="ctr">
              <a:spcBef>
                <a:spcPts val="100"/>
              </a:spcBef>
            </a:pPr>
            <a:r>
              <a:rPr lang="en-US" sz="3200" b="1" spc="60" dirty="0">
                <a:solidFill>
                  <a:srgbClr val="332440"/>
                </a:solidFill>
                <a:latin typeface="Roboto"/>
                <a:cs typeface="Roboto"/>
              </a:rPr>
              <a:t>Balance Sheet as of </a:t>
            </a:r>
            <a:r>
              <a:rPr lang="en-US" sz="3200" b="1" spc="60" dirty="0">
                <a:solidFill>
                  <a:srgbClr val="332440"/>
                </a:solidFill>
                <a:latin typeface="Roboto"/>
              </a:rPr>
              <a:t>May 31, 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FA411D-855D-49DA-811F-63092727A9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" y="197353"/>
            <a:ext cx="5166360" cy="1405965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D55A8FC9-83B9-4B62-9504-5A7D8E12C1F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01159" y="9752474"/>
            <a:ext cx="515984" cy="430887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fld id="{B6F15528-21DE-4FAA-801E-634DDDAF4B2B}" type="slidenum">
              <a:rPr lang="en-US" sz="2800" b="1" smtClean="0">
                <a:solidFill>
                  <a:schemeClr val="tx1"/>
                </a:solidFill>
              </a:rPr>
              <a:pPr algn="ctr"/>
              <a:t>6</a:t>
            </a:fld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7C7921-000B-4411-B6E8-5E583C1BE2AA}"/>
              </a:ext>
            </a:extLst>
          </p:cNvPr>
          <p:cNvSpPr txBox="1"/>
          <p:nvPr/>
        </p:nvSpPr>
        <p:spPr>
          <a:xfrm>
            <a:off x="1490397" y="5361963"/>
            <a:ext cx="4500895" cy="403187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3600" u="sng" dirty="0">
                <a:solidFill>
                  <a:srgbClr val="332440"/>
                </a:solidFill>
              </a:rPr>
              <a:t>Total Assets</a:t>
            </a:r>
            <a:r>
              <a:rPr lang="en-US" sz="3600" dirty="0">
                <a:solidFill>
                  <a:srgbClr val="332440"/>
                </a:solidFill>
              </a:rPr>
              <a:t>:   </a:t>
            </a:r>
          </a:p>
          <a:p>
            <a:r>
              <a:rPr lang="en-US" sz="3200" b="1" dirty="0">
                <a:solidFill>
                  <a:srgbClr val="332440"/>
                </a:solidFill>
              </a:rPr>
              <a:t>		</a:t>
            </a:r>
            <a:r>
              <a:rPr lang="en-US" sz="3600" b="1" dirty="0">
                <a:solidFill>
                  <a:srgbClr val="332440"/>
                </a:solidFill>
              </a:rPr>
              <a:t>$ 52,009,241</a:t>
            </a:r>
          </a:p>
          <a:p>
            <a:endParaRPr lang="en-US" sz="2000" b="1" dirty="0">
              <a:solidFill>
                <a:srgbClr val="332440"/>
              </a:solidFill>
            </a:endParaRPr>
          </a:p>
          <a:p>
            <a:r>
              <a:rPr lang="en-US" sz="3600" u="sng" dirty="0">
                <a:solidFill>
                  <a:srgbClr val="332440"/>
                </a:solidFill>
              </a:rPr>
              <a:t>Total Liabilities</a:t>
            </a:r>
            <a:r>
              <a:rPr lang="en-US" sz="3600" dirty="0">
                <a:solidFill>
                  <a:srgbClr val="332440"/>
                </a:solidFill>
              </a:rPr>
              <a:t>:   </a:t>
            </a:r>
          </a:p>
          <a:p>
            <a:r>
              <a:rPr lang="en-US" sz="3600" b="1" dirty="0">
                <a:solidFill>
                  <a:srgbClr val="332440"/>
                </a:solidFill>
              </a:rPr>
              <a:t>		$ 3,117,712</a:t>
            </a:r>
          </a:p>
          <a:p>
            <a:endParaRPr lang="en-US" sz="2000" b="1" dirty="0">
              <a:solidFill>
                <a:srgbClr val="332440"/>
              </a:solidFill>
              <a:ea typeface="Calibri"/>
              <a:cs typeface="Calibri"/>
            </a:endParaRPr>
          </a:p>
          <a:p>
            <a:r>
              <a:rPr lang="en-US" sz="3600" u="sng" dirty="0">
                <a:solidFill>
                  <a:srgbClr val="332440"/>
                </a:solidFill>
              </a:rPr>
              <a:t>Total Fund Equity</a:t>
            </a:r>
            <a:r>
              <a:rPr lang="en-US" sz="3600" dirty="0">
                <a:solidFill>
                  <a:srgbClr val="332440"/>
                </a:solidFill>
              </a:rPr>
              <a:t>:</a:t>
            </a:r>
          </a:p>
          <a:p>
            <a:r>
              <a:rPr lang="en-US" sz="3200" b="1" dirty="0">
                <a:solidFill>
                  <a:srgbClr val="332440"/>
                </a:solidFill>
              </a:rPr>
              <a:t>		</a:t>
            </a:r>
            <a:r>
              <a:rPr lang="en-US" sz="3600" b="1" dirty="0">
                <a:solidFill>
                  <a:srgbClr val="332440"/>
                </a:solidFill>
              </a:rPr>
              <a:t>$ 47,270,529</a:t>
            </a:r>
            <a:endParaRPr lang="en-US" sz="3200" b="1" dirty="0">
              <a:solidFill>
                <a:srgbClr val="33244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66ADE6-C1FB-78EF-54F1-66464F68E6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41809" y="542978"/>
            <a:ext cx="10227213" cy="885085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5">
            <a:extLst>
              <a:ext uri="{FF2B5EF4-FFF2-40B4-BE49-F238E27FC236}">
                <a16:creationId xmlns:a16="http://schemas.microsoft.com/office/drawing/2014/main" id="{4AFB13AD-BDB8-729F-E16E-E45094A164DA}"/>
              </a:ext>
            </a:extLst>
          </p:cNvPr>
          <p:cNvSpPr/>
          <p:nvPr/>
        </p:nvSpPr>
        <p:spPr>
          <a:xfrm>
            <a:off x="-9411" y="8857297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14600" y="342900"/>
            <a:ext cx="12665657" cy="1490152"/>
          </a:xfrm>
          <a:prstGeom prst="rect">
            <a:avLst/>
          </a:prstGeom>
          <a:ln w="38100">
            <a:solidFill>
              <a:schemeClr val="bg2">
                <a:lumMod val="10000"/>
              </a:schemeClr>
            </a:solidFill>
          </a:ln>
        </p:spPr>
        <p:txBody>
          <a:bodyPr vert="horz" wrap="square" lIns="0" tIns="12700" rIns="0" bIns="0" rtlCol="0" anchor="t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en-US" sz="3200" b="1" spc="40" dirty="0">
                <a:solidFill>
                  <a:schemeClr val="bg2">
                    <a:lumMod val="10000"/>
                  </a:schemeClr>
                </a:solidFill>
                <a:latin typeface="Roboto"/>
                <a:cs typeface="Roboto"/>
              </a:rPr>
              <a:t>INTERIM FINANCIAL REPORT (unaudited)</a:t>
            </a:r>
            <a:br>
              <a:rPr lang="en-US" sz="3200" b="1" spc="40" dirty="0">
                <a:solidFill>
                  <a:schemeClr val="bg2">
                    <a:lumMod val="10000"/>
                  </a:schemeClr>
                </a:solidFill>
                <a:latin typeface="Roboto"/>
                <a:cs typeface="Roboto"/>
              </a:rPr>
            </a:br>
            <a:r>
              <a:rPr lang="en-US" sz="3200" b="1" spc="40" dirty="0">
                <a:solidFill>
                  <a:schemeClr val="bg2">
                    <a:lumMod val="10000"/>
                  </a:schemeClr>
                </a:solidFill>
                <a:latin typeface="Roboto"/>
                <a:cs typeface="Roboto"/>
              </a:rPr>
              <a:t>ASST. SUPERINTENDENT FOR BUSINESS SERVICES MESSAGE</a:t>
            </a:r>
            <a:br>
              <a:rPr lang="en-US" sz="3200" b="1" spc="40" dirty="0">
                <a:solidFill>
                  <a:schemeClr val="bg2">
                    <a:lumMod val="10000"/>
                  </a:schemeClr>
                </a:solidFill>
                <a:latin typeface="Roboto"/>
                <a:cs typeface="Roboto"/>
              </a:rPr>
            </a:br>
            <a:r>
              <a:rPr lang="en-US" sz="3200" b="1" spc="40" dirty="0">
                <a:solidFill>
                  <a:schemeClr val="bg2">
                    <a:lumMod val="10000"/>
                  </a:schemeClr>
                </a:solidFill>
              </a:rPr>
              <a:t>As of May 31, 2025</a:t>
            </a:r>
            <a:endParaRPr sz="3200" dirty="0">
              <a:solidFill>
                <a:schemeClr val="bg2">
                  <a:lumMod val="10000"/>
                </a:schemeClr>
              </a:solidFill>
              <a:latin typeface="Roboto"/>
              <a:cs typeface="Robo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50224" y="1903634"/>
            <a:ext cx="16614445" cy="1517082"/>
          </a:xfrm>
          <a:prstGeom prst="rect">
            <a:avLst/>
          </a:prstGeom>
        </p:spPr>
        <p:txBody>
          <a:bodyPr vert="horz" wrap="square" lIns="0" tIns="107950" rIns="0" bIns="0" rtlCol="0" anchor="t">
            <a:spAutoFit/>
          </a:bodyPr>
          <a:lstStyle/>
          <a:p>
            <a:pPr marL="12700">
              <a:spcBef>
                <a:spcPts val="850"/>
              </a:spcBef>
            </a:pPr>
            <a:r>
              <a:rPr lang="en-US" sz="2800" b="1" spc="-5" dirty="0">
                <a:solidFill>
                  <a:schemeClr val="bg2">
                    <a:lumMod val="10000"/>
                  </a:schemeClr>
                </a:solidFill>
                <a:latin typeface="Roboto"/>
                <a:cs typeface="Roboto"/>
              </a:rPr>
              <a:t>The</a:t>
            </a:r>
            <a:r>
              <a:rPr lang="en-US" sz="2800" b="1" spc="-5" dirty="0">
                <a:solidFill>
                  <a:srgbClr val="002060"/>
                </a:solidFill>
                <a:latin typeface="Roboto"/>
                <a:cs typeface="Roboto"/>
              </a:rPr>
              <a:t> </a:t>
            </a:r>
            <a:r>
              <a:rPr lang="en-US" sz="2800" b="1" u="sng" spc="-5" dirty="0">
                <a:solidFill>
                  <a:srgbClr val="C13D40"/>
                </a:solidFill>
                <a:latin typeface="Roboto"/>
                <a:cs typeface="Roboto"/>
              </a:rPr>
              <a:t>ESTIMATED</a:t>
            </a:r>
            <a:r>
              <a:rPr lang="en-US" sz="2800" b="1" spc="-5" dirty="0">
                <a:solidFill>
                  <a:srgbClr val="002060"/>
                </a:solidFill>
                <a:latin typeface="Roboto"/>
                <a:cs typeface="Roboto"/>
              </a:rPr>
              <a:t> </a:t>
            </a:r>
            <a:r>
              <a:rPr lang="en-US" sz="2800" b="1" spc="-5" dirty="0">
                <a:solidFill>
                  <a:schemeClr val="bg2">
                    <a:lumMod val="10000"/>
                  </a:schemeClr>
                </a:solidFill>
                <a:latin typeface="Roboto"/>
                <a:cs typeface="Roboto"/>
              </a:rPr>
              <a:t>General Fund balance at 05/31/2025 </a:t>
            </a:r>
            <a:r>
              <a:rPr lang="en-US" sz="2800" b="1" spc="-5">
                <a:solidFill>
                  <a:schemeClr val="bg2">
                    <a:lumMod val="10000"/>
                  </a:schemeClr>
                </a:solidFill>
                <a:latin typeface="Roboto"/>
                <a:cs typeface="Roboto"/>
              </a:rPr>
              <a:t>is $47,270,529 </a:t>
            </a:r>
            <a:r>
              <a:rPr lang="en-US" sz="2800" b="1" spc="-5" dirty="0">
                <a:solidFill>
                  <a:schemeClr val="bg2">
                    <a:lumMod val="10000"/>
                  </a:schemeClr>
                </a:solidFill>
                <a:latin typeface="Roboto"/>
                <a:cs typeface="Roboto"/>
              </a:rPr>
              <a:t>after current appropriations. </a:t>
            </a:r>
          </a:p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lang="en-US" sz="2800" b="1" spc="-5" dirty="0">
                <a:solidFill>
                  <a:schemeClr val="bg2">
                    <a:lumMod val="10000"/>
                  </a:schemeClr>
                </a:solidFill>
                <a:latin typeface="Roboto"/>
                <a:cs typeface="Roboto"/>
              </a:rPr>
              <a:t>As year end adjustments are completed, a budget amendment will be submitted to the board for items assigned, restricted and committed that will roll forward into FY 2025.</a:t>
            </a:r>
            <a:endParaRPr lang="en-US" sz="2800" b="1" spc="-5" dirty="0">
              <a:solidFill>
                <a:schemeClr val="bg2">
                  <a:lumMod val="10000"/>
                </a:schemeClr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D0BE34D7-A046-4A46-B318-21AA1D405C98}"/>
              </a:ext>
            </a:extLst>
          </p:cNvPr>
          <p:cNvSpPr/>
          <p:nvPr/>
        </p:nvSpPr>
        <p:spPr>
          <a:xfrm rot="10800000">
            <a:off x="15815319" y="7857269"/>
            <a:ext cx="974143" cy="762000"/>
          </a:xfrm>
          <a:prstGeom prst="rightArrow">
            <a:avLst>
              <a:gd name="adj1" fmla="val 50000"/>
              <a:gd name="adj2" fmla="val 60286"/>
            </a:avLst>
          </a:prstGeom>
          <a:solidFill>
            <a:srgbClr val="C13D4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F0D9BBD-B77B-7749-0300-EF58BEB083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8913" y="3950733"/>
            <a:ext cx="15376406" cy="466853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E4287B-7A83-7AAC-DF77-4B3057EF0988}"/>
              </a:ext>
            </a:extLst>
          </p:cNvPr>
          <p:cNvSpPr txBox="1">
            <a:spLocks/>
          </p:cNvSpPr>
          <p:nvPr/>
        </p:nvSpPr>
        <p:spPr>
          <a:xfrm>
            <a:off x="16901159" y="9752474"/>
            <a:ext cx="515984" cy="430887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en-US" sz="2800" b="1" smtClean="0">
                <a:solidFill>
                  <a:schemeClr val="tx1"/>
                </a:solidFill>
              </a:rPr>
              <a:pPr algn="ctr"/>
              <a:t>7</a:t>
            </a:fld>
            <a:endParaRPr lang="en-US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A253E47-9E15-275F-95EC-0E24F4579BCB}"/>
              </a:ext>
            </a:extLst>
          </p:cNvPr>
          <p:cNvSpPr/>
          <p:nvPr/>
        </p:nvSpPr>
        <p:spPr>
          <a:xfrm>
            <a:off x="2283927" y="8163018"/>
            <a:ext cx="14136624" cy="1580831"/>
          </a:xfrm>
          <a:prstGeom prst="roundRect">
            <a:avLst/>
          </a:prstGeom>
          <a:solidFill>
            <a:srgbClr val="FF0000">
              <a:alpha val="99000"/>
            </a:srgbClr>
          </a:solidFill>
          <a:ln>
            <a:solidFill>
              <a:srgbClr val="291F35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B5DF305-A299-ED63-A080-1367FB43089A}"/>
              </a:ext>
            </a:extLst>
          </p:cNvPr>
          <p:cNvSpPr/>
          <p:nvPr/>
        </p:nvSpPr>
        <p:spPr>
          <a:xfrm>
            <a:off x="2282060" y="6471757"/>
            <a:ext cx="14140359" cy="1580831"/>
          </a:xfrm>
          <a:prstGeom prst="roundRect">
            <a:avLst/>
          </a:prstGeom>
          <a:solidFill>
            <a:srgbClr val="FF0000">
              <a:alpha val="99000"/>
            </a:srgbClr>
          </a:solidFill>
          <a:ln>
            <a:solidFill>
              <a:srgbClr val="291F35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E8B7B3D-4A37-6FBF-5C40-B59EA2E4E679}"/>
              </a:ext>
            </a:extLst>
          </p:cNvPr>
          <p:cNvSpPr/>
          <p:nvPr/>
        </p:nvSpPr>
        <p:spPr>
          <a:xfrm>
            <a:off x="2282059" y="4780495"/>
            <a:ext cx="14140360" cy="1580831"/>
          </a:xfrm>
          <a:prstGeom prst="roundRect">
            <a:avLst/>
          </a:prstGeom>
          <a:solidFill>
            <a:srgbClr val="FF0000">
              <a:alpha val="99000"/>
            </a:srgbClr>
          </a:solidFill>
          <a:ln>
            <a:solidFill>
              <a:srgbClr val="291F35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0DF940B-53DB-31D9-1D1D-F7D5865B9EE9}"/>
              </a:ext>
            </a:extLst>
          </p:cNvPr>
          <p:cNvSpPr/>
          <p:nvPr/>
        </p:nvSpPr>
        <p:spPr>
          <a:xfrm>
            <a:off x="2282060" y="3089233"/>
            <a:ext cx="14140359" cy="1580831"/>
          </a:xfrm>
          <a:prstGeom prst="roundRect">
            <a:avLst/>
          </a:prstGeom>
          <a:solidFill>
            <a:srgbClr val="FF0000">
              <a:alpha val="99000"/>
            </a:srgbClr>
          </a:solidFill>
          <a:ln>
            <a:solidFill>
              <a:srgbClr val="291F35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27CDBF2-67C1-EE21-81C1-457A185AA797}"/>
              </a:ext>
            </a:extLst>
          </p:cNvPr>
          <p:cNvSpPr/>
          <p:nvPr/>
        </p:nvSpPr>
        <p:spPr>
          <a:xfrm>
            <a:off x="2560318" y="8370074"/>
            <a:ext cx="13631687" cy="1196836"/>
          </a:xfrm>
          <a:prstGeom prst="roundRect">
            <a:avLst/>
          </a:prstGeom>
          <a:solidFill>
            <a:schemeClr val="accent3">
              <a:lumMod val="20000"/>
              <a:lumOff val="80000"/>
              <a:alpha val="99000"/>
            </a:schemeClr>
          </a:solidFill>
          <a:ln>
            <a:solidFill>
              <a:srgbClr val="291F35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4600049-5107-2954-EE90-11E4597E057B}"/>
              </a:ext>
            </a:extLst>
          </p:cNvPr>
          <p:cNvSpPr/>
          <p:nvPr/>
        </p:nvSpPr>
        <p:spPr>
          <a:xfrm>
            <a:off x="2560319" y="6652079"/>
            <a:ext cx="13631687" cy="1196836"/>
          </a:xfrm>
          <a:prstGeom prst="roundRect">
            <a:avLst/>
          </a:prstGeom>
          <a:solidFill>
            <a:schemeClr val="accent3">
              <a:lumMod val="20000"/>
              <a:lumOff val="80000"/>
              <a:alpha val="99000"/>
            </a:schemeClr>
          </a:solidFill>
          <a:ln>
            <a:solidFill>
              <a:srgbClr val="291F35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2BAE0C9-C3B3-C6D1-8A2F-B120F0B91EEF}"/>
              </a:ext>
            </a:extLst>
          </p:cNvPr>
          <p:cNvSpPr/>
          <p:nvPr/>
        </p:nvSpPr>
        <p:spPr>
          <a:xfrm>
            <a:off x="2560318" y="4985721"/>
            <a:ext cx="13631688" cy="1198301"/>
          </a:xfrm>
          <a:prstGeom prst="roundRect">
            <a:avLst/>
          </a:prstGeom>
          <a:solidFill>
            <a:schemeClr val="accent3">
              <a:lumMod val="20000"/>
              <a:lumOff val="80000"/>
              <a:alpha val="99000"/>
            </a:schemeClr>
          </a:solidFill>
          <a:ln>
            <a:solidFill>
              <a:srgbClr val="291F35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4E9ED8E-EB55-B863-B151-EAB914844897}"/>
              </a:ext>
            </a:extLst>
          </p:cNvPr>
          <p:cNvSpPr/>
          <p:nvPr/>
        </p:nvSpPr>
        <p:spPr>
          <a:xfrm>
            <a:off x="2560319" y="3287203"/>
            <a:ext cx="13631687" cy="1230461"/>
          </a:xfrm>
          <a:prstGeom prst="roundRect">
            <a:avLst/>
          </a:prstGeom>
          <a:solidFill>
            <a:schemeClr val="accent3">
              <a:lumMod val="20000"/>
              <a:lumOff val="80000"/>
              <a:alpha val="99000"/>
            </a:schemeClr>
          </a:solidFill>
          <a:ln>
            <a:solidFill>
              <a:srgbClr val="291F35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70518" y="3592712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>
                <a:moveTo>
                  <a:pt x="581024" y="290512"/>
                </a:moveTo>
                <a:lnTo>
                  <a:pt x="577880" y="333139"/>
                </a:lnTo>
                <a:lnTo>
                  <a:pt x="568515" y="374843"/>
                </a:lnTo>
                <a:lnTo>
                  <a:pt x="553132" y="414722"/>
                </a:lnTo>
                <a:lnTo>
                  <a:pt x="532064" y="451912"/>
                </a:lnTo>
                <a:lnTo>
                  <a:pt x="505768" y="485608"/>
                </a:lnTo>
                <a:lnTo>
                  <a:pt x="474811" y="515081"/>
                </a:lnTo>
                <a:lnTo>
                  <a:pt x="439865" y="539693"/>
                </a:lnTo>
                <a:lnTo>
                  <a:pt x="401686" y="558911"/>
                </a:lnTo>
                <a:lnTo>
                  <a:pt x="361101" y="572318"/>
                </a:lnTo>
                <a:lnTo>
                  <a:pt x="318987" y="579626"/>
                </a:lnTo>
                <a:lnTo>
                  <a:pt x="290512" y="581024"/>
                </a:lnTo>
                <a:lnTo>
                  <a:pt x="283380" y="580937"/>
                </a:lnTo>
                <a:lnTo>
                  <a:pt x="240847" y="576748"/>
                </a:lnTo>
                <a:lnTo>
                  <a:pt x="199381" y="566361"/>
                </a:lnTo>
                <a:lnTo>
                  <a:pt x="159896" y="550006"/>
                </a:lnTo>
                <a:lnTo>
                  <a:pt x="123231" y="528029"/>
                </a:lnTo>
                <a:lnTo>
                  <a:pt x="90193" y="500916"/>
                </a:lnTo>
                <a:lnTo>
                  <a:pt x="61486" y="469243"/>
                </a:lnTo>
                <a:lnTo>
                  <a:pt x="37742" y="433707"/>
                </a:lnTo>
                <a:lnTo>
                  <a:pt x="19465" y="395064"/>
                </a:lnTo>
                <a:lnTo>
                  <a:pt x="7059" y="354166"/>
                </a:lnTo>
                <a:lnTo>
                  <a:pt x="786" y="311881"/>
                </a:lnTo>
                <a:lnTo>
                  <a:pt x="0" y="290512"/>
                </a:lnTo>
                <a:lnTo>
                  <a:pt x="87" y="283380"/>
                </a:lnTo>
                <a:lnTo>
                  <a:pt x="4276" y="240848"/>
                </a:lnTo>
                <a:lnTo>
                  <a:pt x="14663" y="199381"/>
                </a:lnTo>
                <a:lnTo>
                  <a:pt x="31018" y="159896"/>
                </a:lnTo>
                <a:lnTo>
                  <a:pt x="52995" y="123231"/>
                </a:lnTo>
                <a:lnTo>
                  <a:pt x="80108" y="90193"/>
                </a:lnTo>
                <a:lnTo>
                  <a:pt x="111781" y="61486"/>
                </a:lnTo>
                <a:lnTo>
                  <a:pt x="147317" y="37742"/>
                </a:lnTo>
                <a:lnTo>
                  <a:pt x="185960" y="19465"/>
                </a:lnTo>
                <a:lnTo>
                  <a:pt x="226858" y="7059"/>
                </a:lnTo>
                <a:lnTo>
                  <a:pt x="269143" y="786"/>
                </a:lnTo>
                <a:lnTo>
                  <a:pt x="290512" y="0"/>
                </a:lnTo>
                <a:lnTo>
                  <a:pt x="297644" y="87"/>
                </a:lnTo>
                <a:lnTo>
                  <a:pt x="340176" y="4276"/>
                </a:lnTo>
                <a:lnTo>
                  <a:pt x="381642" y="14663"/>
                </a:lnTo>
                <a:lnTo>
                  <a:pt x="421128" y="31018"/>
                </a:lnTo>
                <a:lnTo>
                  <a:pt x="457793" y="52995"/>
                </a:lnTo>
                <a:lnTo>
                  <a:pt x="490831" y="80108"/>
                </a:lnTo>
                <a:lnTo>
                  <a:pt x="519538" y="111781"/>
                </a:lnTo>
                <a:lnTo>
                  <a:pt x="543282" y="147317"/>
                </a:lnTo>
                <a:lnTo>
                  <a:pt x="561559" y="185960"/>
                </a:lnTo>
                <a:lnTo>
                  <a:pt x="573965" y="226858"/>
                </a:lnTo>
                <a:lnTo>
                  <a:pt x="580238" y="269143"/>
                </a:lnTo>
                <a:lnTo>
                  <a:pt x="581024" y="290512"/>
                </a:lnTo>
                <a:close/>
              </a:path>
            </a:pathLst>
          </a:custGeom>
          <a:solidFill>
            <a:srgbClr val="332440"/>
          </a:solidFill>
          <a:ln>
            <a:solidFill>
              <a:schemeClr val="bg2">
                <a:lumMod val="10000"/>
              </a:schemeClr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025E32"/>
              </a:solidFill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289344" y="377416"/>
            <a:ext cx="13709312" cy="2505814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en-US" sz="5400" spc="-50" dirty="0">
                <a:solidFill>
                  <a:srgbClr val="332440"/>
                </a:solidFill>
              </a:rPr>
              <a:t>INTERIM FINANCIAL REPORT (unaudited)</a:t>
            </a:r>
            <a:br>
              <a:rPr lang="en-US" sz="5400" spc="-50" dirty="0">
                <a:solidFill>
                  <a:srgbClr val="332440"/>
                </a:solidFill>
              </a:rPr>
            </a:br>
            <a:r>
              <a:rPr lang="en-US" sz="5400" spc="-50" dirty="0">
                <a:solidFill>
                  <a:srgbClr val="332440"/>
                </a:solidFill>
              </a:rPr>
              <a:t>As of May 31, 2025</a:t>
            </a:r>
            <a:br>
              <a:rPr lang="en-US" sz="5400" spc="-5" dirty="0">
                <a:solidFill>
                  <a:srgbClr val="332440"/>
                </a:solidFill>
              </a:rPr>
            </a:br>
            <a:br>
              <a:rPr lang="en-US" sz="900" spc="-5" dirty="0">
                <a:solidFill>
                  <a:srgbClr val="332440"/>
                </a:solidFill>
                <a:latin typeface="Roboto"/>
                <a:cs typeface="Roboto"/>
              </a:rPr>
            </a:br>
            <a:r>
              <a:rPr lang="en-US" sz="4500" b="1" spc="-5" dirty="0">
                <a:solidFill>
                  <a:srgbClr val="332440"/>
                </a:solidFill>
                <a:latin typeface="Roboto"/>
              </a:rPr>
              <a:t>Financial Ratios</a:t>
            </a:r>
            <a:endParaRPr lang="en-US" sz="4500" dirty="0">
              <a:solidFill>
                <a:srgbClr val="33244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A22DA89-DCC0-4251-A2D9-AA2F4792002A}"/>
              </a:ext>
            </a:extLst>
          </p:cNvPr>
          <p:cNvSpPr txBox="1"/>
          <p:nvPr/>
        </p:nvSpPr>
        <p:spPr>
          <a:xfrm>
            <a:off x="3833298" y="8561018"/>
            <a:ext cx="12213919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5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35" normalizeH="0" baseline="0" noProof="0">
                <a:ln>
                  <a:noFill/>
                </a:ln>
                <a:solidFill>
                  <a:srgbClr val="332440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Level Four </a:t>
            </a:r>
            <a:r>
              <a:rPr lang="en-US" sz="3600">
                <a:solidFill>
                  <a:srgbClr val="332440"/>
                </a:solidFill>
                <a:latin typeface="Roboto"/>
                <a:cs typeface="Roboto"/>
              </a:rPr>
              <a:t>- 	 </a:t>
            </a:r>
            <a:r>
              <a:rPr kumimoji="0" lang="en-US" sz="4500" b="1" i="0" u="none" strike="noStrike" kern="1200" cap="none" spc="-5" normalizeH="0" baseline="0" noProof="0">
                <a:ln>
                  <a:noFill/>
                </a:ln>
                <a:solidFill>
                  <a:srgbClr val="332440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Indicators of Revenue Growth</a:t>
            </a:r>
            <a:endParaRPr kumimoji="0" lang="en-US" sz="4500" b="0" i="0" u="none" strike="noStrike" kern="1200" cap="none" spc="0" normalizeH="0" baseline="0" noProof="0">
              <a:ln>
                <a:noFill/>
              </a:ln>
              <a:solidFill>
                <a:srgbClr val="332440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BC215AA-E20B-4ADA-AD09-75D0ECA596C2}"/>
              </a:ext>
            </a:extLst>
          </p:cNvPr>
          <p:cNvSpPr txBox="1"/>
          <p:nvPr/>
        </p:nvSpPr>
        <p:spPr>
          <a:xfrm>
            <a:off x="3848418" y="6903570"/>
            <a:ext cx="12343588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5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35" normalizeH="0" baseline="0" noProof="0">
                <a:ln>
                  <a:noFill/>
                </a:ln>
                <a:solidFill>
                  <a:srgbClr val="332440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Level Three </a:t>
            </a:r>
            <a:r>
              <a:rPr lang="en-US" sz="3600">
                <a:solidFill>
                  <a:srgbClr val="332440"/>
                </a:solidFill>
                <a:latin typeface="Roboto"/>
                <a:cs typeface="Roboto"/>
              </a:rPr>
              <a:t>-  </a:t>
            </a:r>
            <a:r>
              <a:rPr kumimoji="0" lang="en-US" sz="4500" b="1" i="0" u="none" strike="noStrike" kern="1200" cap="none" spc="-5" normalizeH="0" baseline="0" noProof="0">
                <a:ln>
                  <a:noFill/>
                </a:ln>
                <a:solidFill>
                  <a:srgbClr val="332440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Indicators of Efficiency</a:t>
            </a:r>
            <a:endParaRPr kumimoji="0" lang="en-US" sz="4500" b="0" i="0" u="none" strike="noStrike" kern="1200" cap="none" spc="0" normalizeH="0" baseline="0" noProof="0">
              <a:ln>
                <a:noFill/>
              </a:ln>
              <a:solidFill>
                <a:srgbClr val="332440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9EF7441-4B0D-4BE2-8CEC-4AF8DF8C1634}"/>
              </a:ext>
            </a:extLst>
          </p:cNvPr>
          <p:cNvSpPr txBox="1"/>
          <p:nvPr/>
        </p:nvSpPr>
        <p:spPr>
          <a:xfrm>
            <a:off x="3920811" y="5181979"/>
            <a:ext cx="11312947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5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35" normalizeH="0" baseline="0" noProof="0">
                <a:ln>
                  <a:noFill/>
                </a:ln>
                <a:solidFill>
                  <a:srgbClr val="332440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Level </a:t>
            </a:r>
            <a:r>
              <a:rPr lang="en-US" sz="3600" spc="35">
                <a:solidFill>
                  <a:srgbClr val="332440"/>
                </a:solidFill>
                <a:latin typeface="Roboto"/>
                <a:cs typeface="Roboto"/>
              </a:rPr>
              <a:t>Two </a:t>
            </a:r>
            <a:r>
              <a:rPr lang="en-US" sz="3600">
                <a:solidFill>
                  <a:srgbClr val="332440"/>
                </a:solidFill>
                <a:latin typeface="Roboto"/>
                <a:cs typeface="Roboto"/>
              </a:rPr>
              <a:t>- 	 </a:t>
            </a:r>
            <a:r>
              <a:rPr kumimoji="0" lang="en-US" sz="4500" b="1" i="0" u="none" strike="noStrike" kern="1200" cap="none" spc="-5" normalizeH="0" baseline="0" noProof="0">
                <a:ln>
                  <a:noFill/>
                </a:ln>
                <a:solidFill>
                  <a:srgbClr val="332440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Indicator of Efficient </a:t>
            </a:r>
            <a:r>
              <a:rPr lang="en-US" sz="4500" b="1" spc="-5">
                <a:solidFill>
                  <a:srgbClr val="332440"/>
                </a:solidFill>
                <a:latin typeface="Roboto"/>
                <a:cs typeface="Roboto"/>
              </a:rPr>
              <a:t>Le</a:t>
            </a:r>
            <a:r>
              <a:rPr kumimoji="0" lang="en-US" sz="4500" b="1" i="0" u="none" strike="noStrike" kern="1200" cap="none" spc="-5" normalizeH="0" baseline="0" noProof="0">
                <a:ln>
                  <a:noFill/>
                </a:ln>
                <a:solidFill>
                  <a:srgbClr val="332440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verage</a:t>
            </a:r>
            <a:endParaRPr kumimoji="0" lang="en-US" sz="4500" b="0" i="0" u="none" strike="noStrike" kern="1200" cap="none" spc="0" normalizeH="0" baseline="0" noProof="0">
              <a:ln>
                <a:noFill/>
              </a:ln>
              <a:solidFill>
                <a:srgbClr val="332440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054242" y="5288239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>
                <a:moveTo>
                  <a:pt x="581024" y="290512"/>
                </a:moveTo>
                <a:lnTo>
                  <a:pt x="577880" y="333139"/>
                </a:lnTo>
                <a:lnTo>
                  <a:pt x="568515" y="374843"/>
                </a:lnTo>
                <a:lnTo>
                  <a:pt x="553132" y="414722"/>
                </a:lnTo>
                <a:lnTo>
                  <a:pt x="532064" y="451912"/>
                </a:lnTo>
                <a:lnTo>
                  <a:pt x="505768" y="485608"/>
                </a:lnTo>
                <a:lnTo>
                  <a:pt x="474811" y="515081"/>
                </a:lnTo>
                <a:lnTo>
                  <a:pt x="439865" y="539693"/>
                </a:lnTo>
                <a:lnTo>
                  <a:pt x="401686" y="558911"/>
                </a:lnTo>
                <a:lnTo>
                  <a:pt x="361101" y="572318"/>
                </a:lnTo>
                <a:lnTo>
                  <a:pt x="318987" y="579626"/>
                </a:lnTo>
                <a:lnTo>
                  <a:pt x="290512" y="581024"/>
                </a:lnTo>
                <a:lnTo>
                  <a:pt x="283380" y="580937"/>
                </a:lnTo>
                <a:lnTo>
                  <a:pt x="240847" y="576748"/>
                </a:lnTo>
                <a:lnTo>
                  <a:pt x="199381" y="566361"/>
                </a:lnTo>
                <a:lnTo>
                  <a:pt x="159896" y="550006"/>
                </a:lnTo>
                <a:lnTo>
                  <a:pt x="123231" y="528029"/>
                </a:lnTo>
                <a:lnTo>
                  <a:pt x="90193" y="500916"/>
                </a:lnTo>
                <a:lnTo>
                  <a:pt x="61486" y="469243"/>
                </a:lnTo>
                <a:lnTo>
                  <a:pt x="37742" y="433707"/>
                </a:lnTo>
                <a:lnTo>
                  <a:pt x="19465" y="395064"/>
                </a:lnTo>
                <a:lnTo>
                  <a:pt x="7059" y="354166"/>
                </a:lnTo>
                <a:lnTo>
                  <a:pt x="786" y="311881"/>
                </a:lnTo>
                <a:lnTo>
                  <a:pt x="0" y="290512"/>
                </a:lnTo>
                <a:lnTo>
                  <a:pt x="87" y="283380"/>
                </a:lnTo>
                <a:lnTo>
                  <a:pt x="4276" y="240848"/>
                </a:lnTo>
                <a:lnTo>
                  <a:pt x="14663" y="199381"/>
                </a:lnTo>
                <a:lnTo>
                  <a:pt x="31018" y="159896"/>
                </a:lnTo>
                <a:lnTo>
                  <a:pt x="52995" y="123231"/>
                </a:lnTo>
                <a:lnTo>
                  <a:pt x="80108" y="90193"/>
                </a:lnTo>
                <a:lnTo>
                  <a:pt x="111781" y="61486"/>
                </a:lnTo>
                <a:lnTo>
                  <a:pt x="147317" y="37742"/>
                </a:lnTo>
                <a:lnTo>
                  <a:pt x="185960" y="19465"/>
                </a:lnTo>
                <a:lnTo>
                  <a:pt x="226858" y="7059"/>
                </a:lnTo>
                <a:lnTo>
                  <a:pt x="269143" y="786"/>
                </a:lnTo>
                <a:lnTo>
                  <a:pt x="290512" y="0"/>
                </a:lnTo>
                <a:lnTo>
                  <a:pt x="297644" y="87"/>
                </a:lnTo>
                <a:lnTo>
                  <a:pt x="340176" y="4276"/>
                </a:lnTo>
                <a:lnTo>
                  <a:pt x="381642" y="14663"/>
                </a:lnTo>
                <a:lnTo>
                  <a:pt x="421128" y="31018"/>
                </a:lnTo>
                <a:lnTo>
                  <a:pt x="457793" y="52995"/>
                </a:lnTo>
                <a:lnTo>
                  <a:pt x="490831" y="80108"/>
                </a:lnTo>
                <a:lnTo>
                  <a:pt x="519538" y="111781"/>
                </a:lnTo>
                <a:lnTo>
                  <a:pt x="543282" y="147317"/>
                </a:lnTo>
                <a:lnTo>
                  <a:pt x="561559" y="185960"/>
                </a:lnTo>
                <a:lnTo>
                  <a:pt x="573965" y="226858"/>
                </a:lnTo>
                <a:lnTo>
                  <a:pt x="580238" y="269143"/>
                </a:lnTo>
                <a:lnTo>
                  <a:pt x="581024" y="290512"/>
                </a:lnTo>
                <a:close/>
              </a:path>
            </a:pathLst>
          </a:custGeom>
          <a:solidFill>
            <a:srgbClr val="332440"/>
          </a:solidFill>
          <a:ln>
            <a:solidFill>
              <a:schemeClr val="bg2">
                <a:lumMod val="1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4EA4F7-B083-476F-9925-28A61E7B5D7D}"/>
              </a:ext>
            </a:extLst>
          </p:cNvPr>
          <p:cNvSpPr txBox="1"/>
          <p:nvPr/>
        </p:nvSpPr>
        <p:spPr>
          <a:xfrm>
            <a:off x="3848418" y="3463300"/>
            <a:ext cx="12198799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5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35" normalizeH="0" baseline="0" noProof="0">
                <a:ln>
                  <a:noFill/>
                </a:ln>
                <a:solidFill>
                  <a:srgbClr val="332440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Level </a:t>
            </a:r>
            <a:r>
              <a:rPr lang="en-US" sz="3600" spc="35">
                <a:solidFill>
                  <a:srgbClr val="332440"/>
                </a:solidFill>
                <a:latin typeface="Roboto"/>
                <a:cs typeface="Roboto"/>
              </a:rPr>
              <a:t>One </a:t>
            </a:r>
            <a:r>
              <a:rPr lang="en-US" sz="3600">
                <a:solidFill>
                  <a:srgbClr val="332440"/>
                </a:solidFill>
                <a:latin typeface="Roboto"/>
                <a:cs typeface="Roboto"/>
              </a:rPr>
              <a:t>- 	 </a:t>
            </a:r>
            <a:r>
              <a:rPr lang="en-US" sz="4500" b="1" spc="-5">
                <a:solidFill>
                  <a:srgbClr val="332440"/>
                </a:solidFill>
                <a:latin typeface="Roboto"/>
                <a:cs typeface="Roboto"/>
              </a:rPr>
              <a:t>Indicator of Financial Strength</a:t>
            </a:r>
            <a:endParaRPr kumimoji="0" lang="en-US" sz="4500" b="0" i="0" u="none" strike="noStrike" kern="1200" cap="none" spc="0" normalizeH="0" baseline="0" noProof="0">
              <a:ln>
                <a:noFill/>
              </a:ln>
              <a:solidFill>
                <a:srgbClr val="332440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</p:txBody>
      </p:sp>
      <p:sp>
        <p:nvSpPr>
          <p:cNvPr id="3" name="object 7">
            <a:extLst>
              <a:ext uri="{FF2B5EF4-FFF2-40B4-BE49-F238E27FC236}">
                <a16:creationId xmlns:a16="http://schemas.microsoft.com/office/drawing/2014/main" id="{09B5D321-A2E5-ACA3-E0E3-014227CEDB1A}"/>
              </a:ext>
            </a:extLst>
          </p:cNvPr>
          <p:cNvSpPr/>
          <p:nvPr/>
        </p:nvSpPr>
        <p:spPr>
          <a:xfrm>
            <a:off x="3052638" y="6948831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>
                <a:moveTo>
                  <a:pt x="581024" y="290512"/>
                </a:moveTo>
                <a:lnTo>
                  <a:pt x="577880" y="333139"/>
                </a:lnTo>
                <a:lnTo>
                  <a:pt x="568515" y="374843"/>
                </a:lnTo>
                <a:lnTo>
                  <a:pt x="553132" y="414722"/>
                </a:lnTo>
                <a:lnTo>
                  <a:pt x="532064" y="451912"/>
                </a:lnTo>
                <a:lnTo>
                  <a:pt x="505768" y="485608"/>
                </a:lnTo>
                <a:lnTo>
                  <a:pt x="474811" y="515081"/>
                </a:lnTo>
                <a:lnTo>
                  <a:pt x="439865" y="539693"/>
                </a:lnTo>
                <a:lnTo>
                  <a:pt x="401686" y="558911"/>
                </a:lnTo>
                <a:lnTo>
                  <a:pt x="361101" y="572318"/>
                </a:lnTo>
                <a:lnTo>
                  <a:pt x="318987" y="579626"/>
                </a:lnTo>
                <a:lnTo>
                  <a:pt x="290512" y="581024"/>
                </a:lnTo>
                <a:lnTo>
                  <a:pt x="283380" y="580937"/>
                </a:lnTo>
                <a:lnTo>
                  <a:pt x="240847" y="576748"/>
                </a:lnTo>
                <a:lnTo>
                  <a:pt x="199381" y="566361"/>
                </a:lnTo>
                <a:lnTo>
                  <a:pt x="159896" y="550006"/>
                </a:lnTo>
                <a:lnTo>
                  <a:pt x="123231" y="528029"/>
                </a:lnTo>
                <a:lnTo>
                  <a:pt x="90193" y="500916"/>
                </a:lnTo>
                <a:lnTo>
                  <a:pt x="61486" y="469243"/>
                </a:lnTo>
                <a:lnTo>
                  <a:pt x="37742" y="433707"/>
                </a:lnTo>
                <a:lnTo>
                  <a:pt x="19465" y="395064"/>
                </a:lnTo>
                <a:lnTo>
                  <a:pt x="7059" y="354166"/>
                </a:lnTo>
                <a:lnTo>
                  <a:pt x="786" y="311881"/>
                </a:lnTo>
                <a:lnTo>
                  <a:pt x="0" y="290512"/>
                </a:lnTo>
                <a:lnTo>
                  <a:pt x="87" y="283380"/>
                </a:lnTo>
                <a:lnTo>
                  <a:pt x="4276" y="240848"/>
                </a:lnTo>
                <a:lnTo>
                  <a:pt x="14663" y="199381"/>
                </a:lnTo>
                <a:lnTo>
                  <a:pt x="31018" y="159896"/>
                </a:lnTo>
                <a:lnTo>
                  <a:pt x="52995" y="123231"/>
                </a:lnTo>
                <a:lnTo>
                  <a:pt x="80108" y="90193"/>
                </a:lnTo>
                <a:lnTo>
                  <a:pt x="111781" y="61486"/>
                </a:lnTo>
                <a:lnTo>
                  <a:pt x="147317" y="37742"/>
                </a:lnTo>
                <a:lnTo>
                  <a:pt x="185960" y="19465"/>
                </a:lnTo>
                <a:lnTo>
                  <a:pt x="226858" y="7059"/>
                </a:lnTo>
                <a:lnTo>
                  <a:pt x="269143" y="786"/>
                </a:lnTo>
                <a:lnTo>
                  <a:pt x="290512" y="0"/>
                </a:lnTo>
                <a:lnTo>
                  <a:pt x="297644" y="87"/>
                </a:lnTo>
                <a:lnTo>
                  <a:pt x="340176" y="4276"/>
                </a:lnTo>
                <a:lnTo>
                  <a:pt x="381642" y="14663"/>
                </a:lnTo>
                <a:lnTo>
                  <a:pt x="421128" y="31018"/>
                </a:lnTo>
                <a:lnTo>
                  <a:pt x="457793" y="52995"/>
                </a:lnTo>
                <a:lnTo>
                  <a:pt x="490831" y="80108"/>
                </a:lnTo>
                <a:lnTo>
                  <a:pt x="519538" y="111781"/>
                </a:lnTo>
                <a:lnTo>
                  <a:pt x="543282" y="147317"/>
                </a:lnTo>
                <a:lnTo>
                  <a:pt x="561559" y="185960"/>
                </a:lnTo>
                <a:lnTo>
                  <a:pt x="573965" y="226858"/>
                </a:lnTo>
                <a:lnTo>
                  <a:pt x="580238" y="269143"/>
                </a:lnTo>
                <a:lnTo>
                  <a:pt x="581024" y="290512"/>
                </a:lnTo>
                <a:close/>
              </a:path>
            </a:pathLst>
          </a:custGeom>
          <a:solidFill>
            <a:srgbClr val="332440"/>
          </a:solidFill>
          <a:ln>
            <a:solidFill>
              <a:schemeClr val="bg2">
                <a:lumMod val="1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7">
            <a:extLst>
              <a:ext uri="{FF2B5EF4-FFF2-40B4-BE49-F238E27FC236}">
                <a16:creationId xmlns:a16="http://schemas.microsoft.com/office/drawing/2014/main" id="{13117FFD-C251-5A11-0809-4360283801EE}"/>
              </a:ext>
            </a:extLst>
          </p:cNvPr>
          <p:cNvSpPr/>
          <p:nvPr/>
        </p:nvSpPr>
        <p:spPr>
          <a:xfrm>
            <a:off x="3047013" y="8677979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>
                <a:moveTo>
                  <a:pt x="581024" y="290512"/>
                </a:moveTo>
                <a:lnTo>
                  <a:pt x="577880" y="333139"/>
                </a:lnTo>
                <a:lnTo>
                  <a:pt x="568515" y="374843"/>
                </a:lnTo>
                <a:lnTo>
                  <a:pt x="553132" y="414722"/>
                </a:lnTo>
                <a:lnTo>
                  <a:pt x="532064" y="451912"/>
                </a:lnTo>
                <a:lnTo>
                  <a:pt x="505768" y="485608"/>
                </a:lnTo>
                <a:lnTo>
                  <a:pt x="474811" y="515081"/>
                </a:lnTo>
                <a:lnTo>
                  <a:pt x="439865" y="539693"/>
                </a:lnTo>
                <a:lnTo>
                  <a:pt x="401686" y="558911"/>
                </a:lnTo>
                <a:lnTo>
                  <a:pt x="361101" y="572318"/>
                </a:lnTo>
                <a:lnTo>
                  <a:pt x="318987" y="579626"/>
                </a:lnTo>
                <a:lnTo>
                  <a:pt x="290512" y="581024"/>
                </a:lnTo>
                <a:lnTo>
                  <a:pt x="283380" y="580937"/>
                </a:lnTo>
                <a:lnTo>
                  <a:pt x="240847" y="576748"/>
                </a:lnTo>
                <a:lnTo>
                  <a:pt x="199381" y="566361"/>
                </a:lnTo>
                <a:lnTo>
                  <a:pt x="159896" y="550006"/>
                </a:lnTo>
                <a:lnTo>
                  <a:pt x="123231" y="528029"/>
                </a:lnTo>
                <a:lnTo>
                  <a:pt x="90193" y="500916"/>
                </a:lnTo>
                <a:lnTo>
                  <a:pt x="61486" y="469243"/>
                </a:lnTo>
                <a:lnTo>
                  <a:pt x="37742" y="433707"/>
                </a:lnTo>
                <a:lnTo>
                  <a:pt x="19465" y="395064"/>
                </a:lnTo>
                <a:lnTo>
                  <a:pt x="7059" y="354166"/>
                </a:lnTo>
                <a:lnTo>
                  <a:pt x="786" y="311881"/>
                </a:lnTo>
                <a:lnTo>
                  <a:pt x="0" y="290512"/>
                </a:lnTo>
                <a:lnTo>
                  <a:pt x="87" y="283380"/>
                </a:lnTo>
                <a:lnTo>
                  <a:pt x="4276" y="240848"/>
                </a:lnTo>
                <a:lnTo>
                  <a:pt x="14663" y="199381"/>
                </a:lnTo>
                <a:lnTo>
                  <a:pt x="31018" y="159896"/>
                </a:lnTo>
                <a:lnTo>
                  <a:pt x="52995" y="123231"/>
                </a:lnTo>
                <a:lnTo>
                  <a:pt x="80108" y="90193"/>
                </a:lnTo>
                <a:lnTo>
                  <a:pt x="111781" y="61486"/>
                </a:lnTo>
                <a:lnTo>
                  <a:pt x="147317" y="37742"/>
                </a:lnTo>
                <a:lnTo>
                  <a:pt x="185960" y="19465"/>
                </a:lnTo>
                <a:lnTo>
                  <a:pt x="226858" y="7059"/>
                </a:lnTo>
                <a:lnTo>
                  <a:pt x="269143" y="786"/>
                </a:lnTo>
                <a:lnTo>
                  <a:pt x="290512" y="0"/>
                </a:lnTo>
                <a:lnTo>
                  <a:pt x="297644" y="87"/>
                </a:lnTo>
                <a:lnTo>
                  <a:pt x="340176" y="4276"/>
                </a:lnTo>
                <a:lnTo>
                  <a:pt x="381642" y="14663"/>
                </a:lnTo>
                <a:lnTo>
                  <a:pt x="421128" y="31018"/>
                </a:lnTo>
                <a:lnTo>
                  <a:pt x="457793" y="52995"/>
                </a:lnTo>
                <a:lnTo>
                  <a:pt x="490831" y="80108"/>
                </a:lnTo>
                <a:lnTo>
                  <a:pt x="519538" y="111781"/>
                </a:lnTo>
                <a:lnTo>
                  <a:pt x="543282" y="147317"/>
                </a:lnTo>
                <a:lnTo>
                  <a:pt x="561559" y="185960"/>
                </a:lnTo>
                <a:lnTo>
                  <a:pt x="573965" y="226858"/>
                </a:lnTo>
                <a:lnTo>
                  <a:pt x="580238" y="269143"/>
                </a:lnTo>
                <a:lnTo>
                  <a:pt x="581024" y="290512"/>
                </a:lnTo>
                <a:close/>
              </a:path>
            </a:pathLst>
          </a:custGeom>
          <a:solidFill>
            <a:srgbClr val="332440"/>
          </a:solidFill>
          <a:ln>
            <a:solidFill>
              <a:schemeClr val="bg2">
                <a:lumMod val="1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9ADA243D-98E8-083B-1599-7316FD2F7EE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01159" y="9752474"/>
            <a:ext cx="515984" cy="430887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fld id="{B6F15528-21DE-4FAA-801E-634DDDAF4B2B}" type="slidenum">
              <a:rPr lang="en-US" sz="2800" b="1" smtClean="0">
                <a:solidFill>
                  <a:schemeClr val="tx1"/>
                </a:solidFill>
              </a:rPr>
              <a:pPr algn="ctr"/>
              <a:t>8</a:t>
            </a:fld>
            <a:endParaRPr lang="en-US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5">
            <a:extLst>
              <a:ext uri="{FF2B5EF4-FFF2-40B4-BE49-F238E27FC236}">
                <a16:creationId xmlns:a16="http://schemas.microsoft.com/office/drawing/2014/main" id="{164D912D-37B5-5B9C-8A9E-59C236248BD8}"/>
              </a:ext>
            </a:extLst>
          </p:cNvPr>
          <p:cNvSpPr/>
          <p:nvPr/>
        </p:nvSpPr>
        <p:spPr>
          <a:xfrm>
            <a:off x="947463" y="2263140"/>
            <a:ext cx="8059378" cy="7734657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266700" prst="coolSlant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819D9350-1363-F680-1FB8-B5C5B65C214A}"/>
              </a:ext>
            </a:extLst>
          </p:cNvPr>
          <p:cNvSpPr/>
          <p:nvPr/>
        </p:nvSpPr>
        <p:spPr>
          <a:xfrm>
            <a:off x="9314222" y="2263140"/>
            <a:ext cx="8059378" cy="7734657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266700" prst="coolSlant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itle 23">
            <a:extLst>
              <a:ext uri="{FF2B5EF4-FFF2-40B4-BE49-F238E27FC236}">
                <a16:creationId xmlns:a16="http://schemas.microsoft.com/office/drawing/2014/main" id="{28740703-8087-43AF-B2A8-ACFDCB7758ED}"/>
              </a:ext>
            </a:extLst>
          </p:cNvPr>
          <p:cNvSpPr txBox="1">
            <a:spLocks/>
          </p:cNvSpPr>
          <p:nvPr/>
        </p:nvSpPr>
        <p:spPr>
          <a:xfrm>
            <a:off x="4285022" y="373690"/>
            <a:ext cx="10058400" cy="1685817"/>
          </a:xfrm>
          <a:prstGeom prst="rect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txBody>
          <a:bodyPr wrap="square" lIns="0" tIns="182880" rIns="0" bIns="0" anchor="t">
            <a:normAutofit fontScale="90000" lnSpcReduction="20000"/>
          </a:bodyPr>
          <a:lstStyle>
            <a:lvl1pPr>
              <a:defRPr sz="6400" b="0" i="0">
                <a:solidFill>
                  <a:srgbClr val="13110E"/>
                </a:solidFill>
                <a:latin typeface="Roboto"/>
                <a:ea typeface="+mj-ea"/>
                <a:cs typeface="Roboto"/>
              </a:defRPr>
            </a:lvl1pPr>
          </a:lstStyle>
          <a:p>
            <a:pPr algn="ctr"/>
            <a:r>
              <a:rPr lang="en-US" sz="4000" b="1" kern="0" dirty="0">
                <a:solidFill>
                  <a:srgbClr val="332440"/>
                </a:solidFill>
                <a:ea typeface="Roboto"/>
                <a:cs typeface="Adobe Devanagari" panose="02040503050201020203" pitchFamily="18" charset="0"/>
              </a:rPr>
              <a:t>INTERIM FINANCIAL REPORT (unaudited)</a:t>
            </a:r>
            <a:br>
              <a:rPr lang="en-US" b="1" kern="0" dirty="0">
                <a:solidFill>
                  <a:srgbClr val="33244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000" kern="0" dirty="0">
                <a:solidFill>
                  <a:srgbClr val="332440"/>
                </a:solidFill>
                <a:ea typeface="Roboto"/>
                <a:cs typeface="Adobe Devanagari" panose="02040503050201020203" pitchFamily="18" charset="0"/>
              </a:rPr>
              <a:t>As of May 31, 2025</a:t>
            </a:r>
            <a:br>
              <a:rPr lang="en-US" sz="2400" kern="0" dirty="0">
                <a:solidFill>
                  <a:srgbClr val="33244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500" b="1" i="1" kern="0" dirty="0">
                <a:ln w="0"/>
                <a:solidFill>
                  <a:srgbClr val="33244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Roboto"/>
                <a:cs typeface="Adobe Devanagari" panose="02040503050201020203" pitchFamily="18" charset="0"/>
              </a:rPr>
              <a:t>Indicators of Financial Strength</a:t>
            </a:r>
            <a:endParaRPr lang="en-US" sz="4500" b="1" i="1" kern="0" dirty="0">
              <a:solidFill>
                <a:srgbClr val="332440"/>
              </a:solidFill>
              <a:ea typeface="Roboto"/>
              <a:cs typeface="Adobe Devanagari" panose="02040503050201020203" pitchFamily="18" charset="0"/>
            </a:endParaRPr>
          </a:p>
        </p:txBody>
      </p:sp>
      <p:sp>
        <p:nvSpPr>
          <p:cNvPr id="6" name="Text Placeholder 24">
            <a:extLst>
              <a:ext uri="{FF2B5EF4-FFF2-40B4-BE49-F238E27FC236}">
                <a16:creationId xmlns:a16="http://schemas.microsoft.com/office/drawing/2014/main" id="{39653590-D6FD-4271-8C1D-3A21AA130B26}"/>
              </a:ext>
            </a:extLst>
          </p:cNvPr>
          <p:cNvSpPr txBox="1">
            <a:spLocks/>
          </p:cNvSpPr>
          <p:nvPr/>
        </p:nvSpPr>
        <p:spPr>
          <a:xfrm>
            <a:off x="1394284" y="2554222"/>
            <a:ext cx="7147410" cy="181220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291F35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600" kern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Percent of Fund Balance to G/F 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600" kern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Expenditures Ratio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600" kern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What is the percent of rainy-day fund balance? 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kern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(*) Unadjusted</a:t>
            </a:r>
          </a:p>
        </p:txBody>
      </p:sp>
      <p:sp>
        <p:nvSpPr>
          <p:cNvPr id="7" name="Text Placeholder 26">
            <a:extLst>
              <a:ext uri="{FF2B5EF4-FFF2-40B4-BE49-F238E27FC236}">
                <a16:creationId xmlns:a16="http://schemas.microsoft.com/office/drawing/2014/main" id="{A733D9A4-8C3B-4662-A196-FDFE21D54391}"/>
              </a:ext>
            </a:extLst>
          </p:cNvPr>
          <p:cNvSpPr txBox="1">
            <a:spLocks/>
          </p:cNvSpPr>
          <p:nvPr/>
        </p:nvSpPr>
        <p:spPr>
          <a:xfrm>
            <a:off x="9796916" y="2555070"/>
            <a:ext cx="7147411" cy="18105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291F35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000" kern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Working Capital Ratio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3000" kern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What is the cash flow availability for the organization?</a:t>
            </a:r>
          </a:p>
        </p:txBody>
      </p:sp>
      <p:sp>
        <p:nvSpPr>
          <p:cNvPr id="8" name="Content Placeholder 25">
            <a:extLst>
              <a:ext uri="{FF2B5EF4-FFF2-40B4-BE49-F238E27FC236}">
                <a16:creationId xmlns:a16="http://schemas.microsoft.com/office/drawing/2014/main" id="{C37B8A53-83E6-4E8F-96BC-183224BB353A}"/>
              </a:ext>
            </a:extLst>
          </p:cNvPr>
          <p:cNvSpPr txBox="1">
            <a:spLocks/>
          </p:cNvSpPr>
          <p:nvPr/>
        </p:nvSpPr>
        <p:spPr>
          <a:xfrm>
            <a:off x="1394285" y="4665389"/>
            <a:ext cx="7147409" cy="32434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291F35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t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000" kern="0" dirty="0">
                <a:solidFill>
                  <a:srgbClr val="332440"/>
                </a:solidFill>
                <a:latin typeface="Roboto"/>
                <a:ea typeface="Roboto"/>
                <a:cs typeface="Adobe Devanagari" panose="02040503050201020203" pitchFamily="18" charset="0"/>
              </a:rPr>
              <a:t>Unassigned Fund Balance   </a:t>
            </a:r>
            <a:r>
              <a:rPr lang="en-US" sz="3000" b="1" kern="0" dirty="0">
                <a:solidFill>
                  <a:srgbClr val="332440"/>
                </a:solidFill>
                <a:latin typeface="Roboto"/>
                <a:ea typeface="Roboto"/>
                <a:cs typeface="Adobe Devanagari" panose="02040503050201020203" pitchFamily="18" charset="0"/>
              </a:rPr>
              <a:t>$ 20,673,342 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000" kern="0" dirty="0">
                <a:solidFill>
                  <a:srgbClr val="332440"/>
                </a:solidFill>
                <a:latin typeface="Roboto"/>
                <a:ea typeface="Roboto"/>
                <a:cs typeface="Adobe Devanagari" panose="02040503050201020203" pitchFamily="18" charset="0"/>
              </a:rPr>
              <a:t>Total G/F Expenditures	 </a:t>
            </a:r>
            <a:r>
              <a:rPr lang="en-US" sz="3000" b="1" kern="0" dirty="0">
                <a:solidFill>
                  <a:srgbClr val="332440"/>
                </a:solidFill>
                <a:latin typeface="Roboto"/>
                <a:ea typeface="Roboto"/>
                <a:cs typeface="Adobe Devanagari" panose="02040503050201020203" pitchFamily="18" charset="0"/>
              </a:rPr>
              <a:t>$ 47,813,531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000" kern="0" dirty="0">
              <a:solidFill>
                <a:srgbClr val="332440"/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r>
              <a:rPr lang="en-US" sz="3000" kern="0" dirty="0">
                <a:solidFill>
                  <a:srgbClr val="332440"/>
                </a:solidFill>
                <a:latin typeface="Roboto"/>
                <a:ea typeface="Roboto"/>
                <a:cs typeface="Adobe Devanagari" panose="02040503050201020203" pitchFamily="18" charset="0"/>
              </a:rPr>
              <a:t> Goal :                      &gt; 30% of G/F Exp.</a:t>
            </a:r>
          </a:p>
          <a:p>
            <a:r>
              <a:rPr lang="en-US" sz="3000" kern="0" dirty="0">
                <a:solidFill>
                  <a:srgbClr val="332440"/>
                </a:solidFill>
                <a:latin typeface="Roboto"/>
                <a:ea typeface="Roboto"/>
                <a:cs typeface="Adobe Devanagari" panose="02040503050201020203" pitchFamily="18" charset="0"/>
              </a:rPr>
              <a:t> Benchmark:          10% to 29% </a:t>
            </a:r>
            <a:endParaRPr lang="en-US" sz="3000" kern="0" dirty="0">
              <a:solidFill>
                <a:srgbClr val="332440"/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r>
              <a:rPr lang="en-US" sz="3000" kern="0" dirty="0">
                <a:solidFill>
                  <a:srgbClr val="332440"/>
                </a:solidFill>
                <a:latin typeface="Roboto"/>
                <a:ea typeface="Roboto"/>
                <a:cs typeface="Adobe Devanagari" panose="02040503050201020203" pitchFamily="18" charset="0"/>
              </a:rPr>
              <a:t> Danger:                  Under 10% </a:t>
            </a:r>
          </a:p>
        </p:txBody>
      </p:sp>
      <p:sp>
        <p:nvSpPr>
          <p:cNvPr id="9" name="Content Placeholder 27">
            <a:extLst>
              <a:ext uri="{FF2B5EF4-FFF2-40B4-BE49-F238E27FC236}">
                <a16:creationId xmlns:a16="http://schemas.microsoft.com/office/drawing/2014/main" id="{1C932B4E-44F4-4DA9-B0C6-056579F33448}"/>
              </a:ext>
            </a:extLst>
          </p:cNvPr>
          <p:cNvSpPr txBox="1">
            <a:spLocks/>
          </p:cNvSpPr>
          <p:nvPr/>
        </p:nvSpPr>
        <p:spPr>
          <a:xfrm>
            <a:off x="9796918" y="4665389"/>
            <a:ext cx="7147409" cy="32434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291F35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endParaRPr lang="en-US" sz="2000" kern="0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2000" kern="0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2000" kern="0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2000" kern="0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2000" kern="0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2000" kern="0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30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3200" kern="0" dirty="0">
                <a:solidFill>
                  <a:srgbClr val="291F35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Goal :		&gt;$15,000,000</a:t>
            </a:r>
          </a:p>
          <a:p>
            <a:pPr>
              <a:spcBef>
                <a:spcPts val="600"/>
              </a:spcBef>
            </a:pPr>
            <a:r>
              <a:rPr lang="en-US" sz="3200" kern="0" dirty="0">
                <a:solidFill>
                  <a:srgbClr val="291F35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Benchmark :	  $10M to $15M</a:t>
            </a:r>
          </a:p>
          <a:p>
            <a:pPr>
              <a:spcBef>
                <a:spcPts val="600"/>
              </a:spcBef>
            </a:pPr>
            <a:r>
              <a:rPr lang="en-US" sz="3200" kern="0" dirty="0">
                <a:solidFill>
                  <a:srgbClr val="291F35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Danger :		  Under &lt; $10M</a:t>
            </a:r>
          </a:p>
        </p:txBody>
      </p:sp>
      <p:sp>
        <p:nvSpPr>
          <p:cNvPr id="11" name="Bevel 12">
            <a:extLst>
              <a:ext uri="{FF2B5EF4-FFF2-40B4-BE49-F238E27FC236}">
                <a16:creationId xmlns:a16="http://schemas.microsoft.com/office/drawing/2014/main" id="{EEF485A8-CD60-44C5-8F15-D4E683B4F4D5}"/>
              </a:ext>
            </a:extLst>
          </p:cNvPr>
          <p:cNvSpPr/>
          <p:nvPr/>
        </p:nvSpPr>
        <p:spPr>
          <a:xfrm>
            <a:off x="1545292" y="8183825"/>
            <a:ext cx="2860500" cy="1034886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43% FY25</a:t>
            </a:r>
          </a:p>
        </p:txBody>
      </p:sp>
      <p:sp>
        <p:nvSpPr>
          <p:cNvPr id="12" name="Bevel 23">
            <a:extLst>
              <a:ext uri="{FF2B5EF4-FFF2-40B4-BE49-F238E27FC236}">
                <a16:creationId xmlns:a16="http://schemas.microsoft.com/office/drawing/2014/main" id="{DC45B176-7DA9-432F-815F-365A3BCBA8C4}"/>
              </a:ext>
            </a:extLst>
          </p:cNvPr>
          <p:cNvSpPr/>
          <p:nvPr/>
        </p:nvSpPr>
        <p:spPr>
          <a:xfrm>
            <a:off x="5305809" y="8183825"/>
            <a:ext cx="2644764" cy="1034886"/>
          </a:xfrm>
          <a:prstGeom prst="bevel">
            <a:avLst>
              <a:gd name="adj" fmla="val 12500"/>
            </a:avLst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36% FY24 </a:t>
            </a:r>
          </a:p>
        </p:txBody>
      </p:sp>
      <p:sp>
        <p:nvSpPr>
          <p:cNvPr id="13" name="Bevel 24">
            <a:extLst>
              <a:ext uri="{FF2B5EF4-FFF2-40B4-BE49-F238E27FC236}">
                <a16:creationId xmlns:a16="http://schemas.microsoft.com/office/drawing/2014/main" id="{5143F0AF-18EF-4068-B900-D5016A449D7A}"/>
              </a:ext>
            </a:extLst>
          </p:cNvPr>
          <p:cNvSpPr/>
          <p:nvPr/>
        </p:nvSpPr>
        <p:spPr>
          <a:xfrm>
            <a:off x="10066538" y="8197131"/>
            <a:ext cx="2644765" cy="1025522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$48M FY25 </a:t>
            </a:r>
          </a:p>
        </p:txBody>
      </p:sp>
      <p:sp>
        <p:nvSpPr>
          <p:cNvPr id="14" name="Bevel 25">
            <a:extLst>
              <a:ext uri="{FF2B5EF4-FFF2-40B4-BE49-F238E27FC236}">
                <a16:creationId xmlns:a16="http://schemas.microsoft.com/office/drawing/2014/main" id="{7A1D7E06-5298-4FA8-9168-5652B57CEC47}"/>
              </a:ext>
            </a:extLst>
          </p:cNvPr>
          <p:cNvSpPr/>
          <p:nvPr/>
        </p:nvSpPr>
        <p:spPr>
          <a:xfrm>
            <a:off x="13611320" y="8210719"/>
            <a:ext cx="2644765" cy="1013317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$43M FY24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8FBE148-B491-4D3D-8C4C-50410535BBE0}"/>
              </a:ext>
            </a:extLst>
          </p:cNvPr>
          <p:cNvSpPr/>
          <p:nvPr/>
        </p:nvSpPr>
        <p:spPr>
          <a:xfrm>
            <a:off x="2227101" y="9379911"/>
            <a:ext cx="2194560" cy="50292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29%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EB43454-69D3-4976-B570-AC45B72332B2}"/>
              </a:ext>
            </a:extLst>
          </p:cNvPr>
          <p:cNvSpPr/>
          <p:nvPr/>
        </p:nvSpPr>
        <p:spPr>
          <a:xfrm>
            <a:off x="10199479" y="9379911"/>
            <a:ext cx="2194560" cy="50292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accent3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$33M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D4FFCF4-2A7B-4E47-A5D6-E5126F69E0B5}"/>
              </a:ext>
            </a:extLst>
          </p:cNvPr>
          <p:cNvSpPr/>
          <p:nvPr/>
        </p:nvSpPr>
        <p:spPr>
          <a:xfrm>
            <a:off x="4497028" y="9417175"/>
            <a:ext cx="31863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3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D6FEC8A-BDC6-42B7-A514-545C9EC33ACA}"/>
              </a:ext>
            </a:extLst>
          </p:cNvPr>
          <p:cNvSpPr/>
          <p:nvPr/>
        </p:nvSpPr>
        <p:spPr>
          <a:xfrm>
            <a:off x="12565407" y="9398542"/>
            <a:ext cx="350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77E8DA6-A39B-47CF-9794-3C3BD45D4DB6}"/>
              </a:ext>
            </a:extLst>
          </p:cNvPr>
          <p:cNvSpPr txBox="1"/>
          <p:nvPr/>
        </p:nvSpPr>
        <p:spPr>
          <a:xfrm>
            <a:off x="9753375" y="4763637"/>
            <a:ext cx="7049646" cy="1523494"/>
          </a:xfrm>
          <a:prstGeom prst="rect">
            <a:avLst/>
          </a:prstGeom>
          <a:noFill/>
          <a:effectLst>
            <a:glow rad="127000">
              <a:schemeClr val="accent1"/>
            </a:glow>
          </a:effectLst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000" kern="0" dirty="0">
                <a:solidFill>
                  <a:srgbClr val="291F35"/>
                </a:solidFill>
                <a:latin typeface="Roboto"/>
                <a:ea typeface="Roboto"/>
                <a:cs typeface="Adobe Devanagari" panose="02040503050201020203" pitchFamily="18" charset="0"/>
              </a:rPr>
              <a:t>Total Current Assets </a:t>
            </a:r>
            <a:endParaRPr lang="en-US" sz="3000" kern="0" dirty="0">
              <a:solidFill>
                <a:srgbClr val="291F35"/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algn="ctr"/>
            <a:r>
              <a:rPr lang="en-US" sz="3000" kern="0" dirty="0">
                <a:solidFill>
                  <a:srgbClr val="291F35"/>
                </a:solidFill>
                <a:latin typeface="Roboto"/>
                <a:ea typeface="Roboto"/>
                <a:cs typeface="Adobe Devanagari" panose="02040503050201020203" pitchFamily="18" charset="0"/>
              </a:rPr>
              <a:t>Less Total Current Liabilities</a:t>
            </a:r>
          </a:p>
          <a:p>
            <a:pPr algn="ctr"/>
            <a:endParaRPr lang="en-US" sz="800" kern="0" dirty="0">
              <a:solidFill>
                <a:srgbClr val="291F35"/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algn="ctr"/>
            <a:r>
              <a:rPr lang="en-US" sz="2500" b="1" kern="0" dirty="0">
                <a:solidFill>
                  <a:srgbClr val="291F35"/>
                </a:solidFill>
                <a:latin typeface="Roboto"/>
                <a:ea typeface="Roboto"/>
                <a:cs typeface="Adobe Devanagari" panose="02040503050201020203" pitchFamily="18" charset="0"/>
              </a:rPr>
              <a:t>$</a:t>
            </a:r>
            <a:r>
              <a:rPr lang="en-US" sz="2500" b="1" kern="0" dirty="0">
                <a:solidFill>
                  <a:srgbClr val="291F35"/>
                </a:solidFill>
                <a:latin typeface="Roboto"/>
                <a:ea typeface="Roboto"/>
              </a:rPr>
              <a:t>52,009,241-$3,117,712 =$48,891,530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6701C72-CD2D-4B1C-AE54-C430A60303A1}"/>
              </a:ext>
            </a:extLst>
          </p:cNvPr>
          <p:cNvCxnSpPr>
            <a:cxnSpLocks/>
          </p:cNvCxnSpPr>
          <p:nvPr/>
        </p:nvCxnSpPr>
        <p:spPr>
          <a:xfrm>
            <a:off x="1545292" y="5143500"/>
            <a:ext cx="6807527" cy="0"/>
          </a:xfrm>
          <a:prstGeom prst="line">
            <a:avLst/>
          </a:prstGeom>
          <a:ln>
            <a:solidFill>
              <a:srgbClr val="291F35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96E6FDB9-9E57-DEB0-5EC4-ADB3C9D96F4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01159" y="9752474"/>
            <a:ext cx="515984" cy="430887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fld id="{B6F15528-21DE-4FAA-801E-634DDDAF4B2B}" type="slidenum">
              <a:rPr lang="en-US" sz="2800" b="1" smtClean="0">
                <a:solidFill>
                  <a:schemeClr val="tx1"/>
                </a:solidFill>
              </a:rPr>
              <a:pPr algn="ctr"/>
              <a:t>9</a:t>
            </a:fld>
            <a:endParaRPr lang="en-US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47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985287e-d721-499e-a7b5-410e38a8acc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9DAF70B6957847BBA0E8697196DD54" ma:contentTypeVersion="18" ma:contentTypeDescription="Create a new document." ma:contentTypeScope="" ma:versionID="2a92c47a157e210cdc1ab92a8b23d658">
  <xsd:schema xmlns:xsd="http://www.w3.org/2001/XMLSchema" xmlns:xs="http://www.w3.org/2001/XMLSchema" xmlns:p="http://schemas.microsoft.com/office/2006/metadata/properties" xmlns:ns3="4985287e-d721-499e-a7b5-410e38a8acc3" xmlns:ns4="e2e08828-3e7e-421b-9a3c-8c7bbe93d041" targetNamespace="http://schemas.microsoft.com/office/2006/metadata/properties" ma:root="true" ma:fieldsID="c9a5e7c25c648b2aaef404d86153f501" ns3:_="" ns4:_="">
    <xsd:import namespace="4985287e-d721-499e-a7b5-410e38a8acc3"/>
    <xsd:import namespace="e2e08828-3e7e-421b-9a3c-8c7bbe93d04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MediaServiceSearchProperties" minOccurs="0"/>
                <xsd:element ref="ns3:_activity" minOccurs="0"/>
                <xsd:element ref="ns3:MediaServiceObjectDetectorVersion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85287e-d721-499e-a7b5-410e38a8acc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23" nillable="true" ma:displayName="_activity" ma:hidden="true" ma:internalName="_activity">
      <xsd:simpleType>
        <xsd:restriction base="dms:Note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5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e08828-3e7e-421b-9a3c-8c7bbe93d041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E594FD4-DC4B-4D3C-ABD0-90F0B5FB3D07}">
  <ds:schemaRefs>
    <ds:schemaRef ds:uri="http://schemas.microsoft.com/office/2006/documentManagement/types"/>
    <ds:schemaRef ds:uri="http://purl.org/dc/terms/"/>
    <ds:schemaRef ds:uri="e2e08828-3e7e-421b-9a3c-8c7bbe93d041"/>
    <ds:schemaRef ds:uri="http://purl.org/dc/elements/1.1/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4985287e-d721-499e-a7b5-410e38a8acc3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7B10425-FF12-4423-8DD0-6CEAA68019A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D70BE27-FB8D-4C35-AC5C-2E295BB8CC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985287e-d721-499e-a7b5-410e38a8acc3"/>
    <ds:schemaRef ds:uri="e2e08828-3e7e-421b-9a3c-8c7bbe93d04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2316</TotalTime>
  <Words>2458</Words>
  <Application>Microsoft Office PowerPoint</Application>
  <PresentationFormat>Custom</PresentationFormat>
  <Paragraphs>453</Paragraphs>
  <Slides>47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5" baseType="lpstr">
      <vt:lpstr>Abadi Extra Light</vt:lpstr>
      <vt:lpstr>Adobe Devanagari</vt:lpstr>
      <vt:lpstr>Arial</vt:lpstr>
      <vt:lpstr>Arial</vt:lpstr>
      <vt:lpstr>Calibri</vt:lpstr>
      <vt:lpstr>Roboto</vt:lpstr>
      <vt:lpstr>Times New Roman</vt:lpstr>
      <vt:lpstr>Office Theme</vt:lpstr>
      <vt:lpstr>PowerPoint Presentation</vt:lpstr>
      <vt:lpstr>Highlights of Interim Financial Report (unaudited)</vt:lpstr>
      <vt:lpstr>Posted on Our Website   (Soon to be 5 stars)   </vt:lpstr>
      <vt:lpstr>Top 12 Highlights points for May 2025</vt:lpstr>
      <vt:lpstr>Budget Calendar </vt:lpstr>
      <vt:lpstr>PowerPoint Presentation</vt:lpstr>
      <vt:lpstr>INTERIM FINANCIAL REPORT (unaudited) ASST. SUPERINTENDENT FOR BUSINESS SERVICES MESSAGE As of May 31, 2025</vt:lpstr>
      <vt:lpstr>INTERIM FINANCIAL REPORT (unaudited) As of May 31, 2025  Financial Ratios</vt:lpstr>
      <vt:lpstr>PowerPoint Presentation</vt:lpstr>
      <vt:lpstr>PowerPoint Presentation</vt:lpstr>
      <vt:lpstr>Combined Debt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Education Foundation Update</vt:lpstr>
      <vt:lpstr>PowerPoint Presentation</vt:lpstr>
      <vt:lpstr>PowerPoint Presentation</vt:lpstr>
      <vt:lpstr>PowerPoint Presentation</vt:lpstr>
      <vt:lpstr>PowerPoint Presentation</vt:lpstr>
      <vt:lpstr>PFC &amp; Lease Revenue Projects Update</vt:lpstr>
      <vt:lpstr>Harris County Department of Education   Small Business Report 09/01/24 to 05/31/25  FY 2024-2025 By  Dr. Edna E. Johnson Procurement Director</vt:lpstr>
      <vt:lpstr>PowerPoint Presentation</vt:lpstr>
      <vt:lpstr>Content</vt:lpstr>
      <vt:lpstr>09/01/24 to 05/31/25  Expenditures FY 24-25</vt:lpstr>
      <vt:lpstr>Small Business list for FY 2025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Maintenance Notes 2024 – Projects </vt:lpstr>
      <vt:lpstr>Maintenance Notes 2024 – Projects </vt:lpstr>
      <vt:lpstr>Irvington Renovation – Funds by Source As of May 31, 2025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White and Blue Clean Digital Tech Company Proposal Mission and Goals Presentation</dc:title>
  <dc:creator>Natalya E. Sumner</dc:creator>
  <cp:keywords>DAEqrIuPPkk,BAEfhMRsqpg</cp:keywords>
  <cp:lastModifiedBy>Marcia Leiva</cp:lastModifiedBy>
  <cp:revision>413</cp:revision>
  <cp:lastPrinted>2025-04-15T16:29:37Z</cp:lastPrinted>
  <dcterms:created xsi:type="dcterms:W3CDTF">2021-09-22T16:28:29Z</dcterms:created>
  <dcterms:modified xsi:type="dcterms:W3CDTF">2025-06-18T16:01:58Z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2021-09-22T00:00:00Z</vt:filetime>
  </property>
  <property fmtid="{D5CDD505-2E9C-101B-9397-08002B2CF9AE}" pid="3" name="Creator">
    <vt:lpwstr>Canva</vt:lpwstr>
  </property>
  <property fmtid="{D5CDD505-2E9C-101B-9397-08002B2CF9AE}" pid="4" name="LastSaved">
    <vt:filetime>2021-09-22T00:00:00Z</vt:filetime>
  </property>
  <property fmtid="{D5CDD505-2E9C-101B-9397-08002B2CF9AE}" pid="5" name="ContentTypeId">
    <vt:lpwstr>0x010100329DAF70B6957847BBA0E8697196DD54</vt:lpwstr>
  </property>
  <property fmtid="{D5CDD505-2E9C-101B-9397-08002B2CF9AE}" pid="6" name="ArticulateGUID">
    <vt:lpwstr>7AC37C26-112A-4152-BA10-6D5E79DDB089</vt:lpwstr>
  </property>
  <property fmtid="{D5CDD505-2E9C-101B-9397-08002B2CF9AE}" pid="7" name="ArticulatePath">
    <vt:lpwstr>05.31.22 Fin Highlights (1)</vt:lpwstr>
  </property>
</Properties>
</file>