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ink/ink1.xml" ContentType="application/inkml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ink/ink2.xml" ContentType="application/inkml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ink/ink3.xml" ContentType="application/inkml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ink/ink4.xml" ContentType="application/inkml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2"/>
  </p:notesMasterIdLst>
  <p:sldIdLst>
    <p:sldId id="256" r:id="rId5"/>
    <p:sldId id="258" r:id="rId6"/>
    <p:sldId id="257" r:id="rId7"/>
    <p:sldId id="259" r:id="rId8"/>
    <p:sldId id="400" r:id="rId9"/>
    <p:sldId id="371" r:id="rId10"/>
    <p:sldId id="398" r:id="rId11"/>
    <p:sldId id="401" r:id="rId12"/>
    <p:sldId id="372" r:id="rId13"/>
    <p:sldId id="373" r:id="rId14"/>
    <p:sldId id="374" r:id="rId15"/>
    <p:sldId id="375" r:id="rId16"/>
    <p:sldId id="377" r:id="rId17"/>
    <p:sldId id="376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35" r:id="rId37"/>
    <p:sldId id="273" r:id="rId38"/>
    <p:sldId id="336" r:id="rId39"/>
    <p:sldId id="355" r:id="rId40"/>
    <p:sldId id="399" r:id="rId41"/>
    <p:sldId id="268" r:id="rId42"/>
    <p:sldId id="347" r:id="rId43"/>
    <p:sldId id="343" r:id="rId44"/>
    <p:sldId id="348" r:id="rId45"/>
    <p:sldId id="322" r:id="rId46"/>
    <p:sldId id="344" r:id="rId47"/>
    <p:sldId id="367" r:id="rId48"/>
    <p:sldId id="368" r:id="rId49"/>
    <p:sldId id="397" r:id="rId50"/>
    <p:sldId id="329" r:id="rId51"/>
  </p:sldIdLst>
  <p:sldSz cx="12192000" cy="6858000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C2B1-1D60-0867-926E-89C563EA5738}" name="Anai Rodriguez" initials="AR" userId="S::Anai.Rodriguez@hcde-texas.org::6e88ac4e-7b1b-4191-9e8b-3c4766ff5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6"/>
    <a:srgbClr val="AA1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137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A028D-10AF-4BE0-83A8-55AE8F5EFD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DE486-910F-4DA2-A8F4-69E7A54EA1AF}">
      <dgm:prSet/>
      <dgm:spPr/>
      <dgm:t>
        <a:bodyPr/>
        <a:lstStyle/>
        <a:p>
          <a:r>
            <a:rPr lang="en-US"/>
            <a:t>Preliminary   Values  $689 Billion</a:t>
          </a:r>
        </a:p>
      </dgm:t>
    </dgm:pt>
    <dgm:pt modelId="{6DB92135-3E4F-4E79-9FEB-BE9C1727E8DF}" type="parTrans" cxnId="{BC7D0D1E-6864-443B-9211-61E9272FE95B}">
      <dgm:prSet/>
      <dgm:spPr/>
      <dgm:t>
        <a:bodyPr/>
        <a:lstStyle/>
        <a:p>
          <a:endParaRPr lang="en-US"/>
        </a:p>
      </dgm:t>
    </dgm:pt>
    <dgm:pt modelId="{07279528-7E38-4DF3-8BAE-E676A72483C7}" type="sibTrans" cxnId="{BC7D0D1E-6864-443B-9211-61E9272FE95B}">
      <dgm:prSet/>
      <dgm:spPr/>
      <dgm:t>
        <a:bodyPr/>
        <a:lstStyle/>
        <a:p>
          <a:endParaRPr lang="en-US"/>
        </a:p>
      </dgm:t>
    </dgm:pt>
    <dgm:pt modelId="{B27622C7-BB49-4FE8-94AB-314F2B613421}">
      <dgm:prSet/>
      <dgm:spPr/>
      <dgm:t>
        <a:bodyPr/>
        <a:lstStyle/>
        <a:p>
          <a:r>
            <a:rPr lang="en-US" dirty="0"/>
            <a:t>Projected in Budget  $688 Billion </a:t>
          </a:r>
        </a:p>
      </dgm:t>
    </dgm:pt>
    <dgm:pt modelId="{9FA305AE-F37D-497F-B10C-A24AA754E112}" type="parTrans" cxnId="{5C98EB6A-6CFD-4D83-B600-891B74824196}">
      <dgm:prSet/>
      <dgm:spPr/>
      <dgm:t>
        <a:bodyPr/>
        <a:lstStyle/>
        <a:p>
          <a:endParaRPr lang="en-US"/>
        </a:p>
      </dgm:t>
    </dgm:pt>
    <dgm:pt modelId="{EC3F7E48-DB05-4288-867C-0AD44E98FE41}" type="sibTrans" cxnId="{5C98EB6A-6CFD-4D83-B600-891B74824196}">
      <dgm:prSet/>
      <dgm:spPr/>
      <dgm:t>
        <a:bodyPr/>
        <a:lstStyle/>
        <a:p>
          <a:endParaRPr lang="en-US"/>
        </a:p>
      </dgm:t>
    </dgm:pt>
    <dgm:pt modelId="{7403F2E6-E77F-4872-ABAE-F9986F964CE8}">
      <dgm:prSet/>
      <dgm:spPr/>
      <dgm:t>
        <a:bodyPr/>
        <a:lstStyle/>
        <a:p>
          <a:r>
            <a:rPr lang="en-US" dirty="0"/>
            <a:t>Certified values received on Sept 3</a:t>
          </a:r>
          <a:r>
            <a:rPr lang="en-US" baseline="30000" dirty="0"/>
            <a:t>th</a:t>
          </a:r>
          <a:r>
            <a:rPr lang="en-US" dirty="0"/>
            <a:t>.</a:t>
          </a:r>
        </a:p>
      </dgm:t>
    </dgm:pt>
    <dgm:pt modelId="{D4F3439C-2A8D-4668-AF6F-FCBADDA057A2}" type="parTrans" cxnId="{3C0E0961-EB07-407E-94C3-F00BE122CC3E}">
      <dgm:prSet/>
      <dgm:spPr/>
      <dgm:t>
        <a:bodyPr/>
        <a:lstStyle/>
        <a:p>
          <a:endParaRPr lang="en-US"/>
        </a:p>
      </dgm:t>
    </dgm:pt>
    <dgm:pt modelId="{56E4BA17-4A20-46A5-9D8B-30E4361F305F}" type="sibTrans" cxnId="{3C0E0961-EB07-407E-94C3-F00BE122CC3E}">
      <dgm:prSet/>
      <dgm:spPr/>
      <dgm:t>
        <a:bodyPr/>
        <a:lstStyle/>
        <a:p>
          <a:endParaRPr lang="en-US"/>
        </a:p>
      </dgm:t>
    </dgm:pt>
    <dgm:pt modelId="{0F1C80F6-53FB-439C-80B2-52A34D9DBA99}" type="pres">
      <dgm:prSet presAssocID="{3CCA028D-10AF-4BE0-83A8-55AE8F5EFD70}" presName="linear" presStyleCnt="0">
        <dgm:presLayoutVars>
          <dgm:animLvl val="lvl"/>
          <dgm:resizeHandles val="exact"/>
        </dgm:presLayoutVars>
      </dgm:prSet>
      <dgm:spPr/>
    </dgm:pt>
    <dgm:pt modelId="{E349AF26-7765-4233-95BE-A3E6E16DBF4B}" type="pres">
      <dgm:prSet presAssocID="{78DDE486-910F-4DA2-A8F4-69E7A54EA1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18F494-EA97-4EED-8945-72625B75E74F}" type="pres">
      <dgm:prSet presAssocID="{07279528-7E38-4DF3-8BAE-E676A72483C7}" presName="spacer" presStyleCnt="0"/>
      <dgm:spPr/>
    </dgm:pt>
    <dgm:pt modelId="{064F9DC6-40CF-4DCA-9AEE-FB0A51E8C0DD}" type="pres">
      <dgm:prSet presAssocID="{B27622C7-BB49-4FE8-94AB-314F2B6134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359560-CB7D-44B9-9119-A879DBFF6297}" type="pres">
      <dgm:prSet presAssocID="{EC3F7E48-DB05-4288-867C-0AD44E98FE41}" presName="spacer" presStyleCnt="0"/>
      <dgm:spPr/>
    </dgm:pt>
    <dgm:pt modelId="{D48D0F0D-7839-4F13-9F14-2339FB648D22}" type="pres">
      <dgm:prSet presAssocID="{7403F2E6-E77F-4872-ABAE-F9986F964C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C7D0D1E-6864-443B-9211-61E9272FE95B}" srcId="{3CCA028D-10AF-4BE0-83A8-55AE8F5EFD70}" destId="{78DDE486-910F-4DA2-A8F4-69E7A54EA1AF}" srcOrd="0" destOrd="0" parTransId="{6DB92135-3E4F-4E79-9FEB-BE9C1727E8DF}" sibTransId="{07279528-7E38-4DF3-8BAE-E676A72483C7}"/>
    <dgm:cxn modelId="{3C0E0961-EB07-407E-94C3-F00BE122CC3E}" srcId="{3CCA028D-10AF-4BE0-83A8-55AE8F5EFD70}" destId="{7403F2E6-E77F-4872-ABAE-F9986F964CE8}" srcOrd="2" destOrd="0" parTransId="{D4F3439C-2A8D-4668-AF6F-FCBADDA057A2}" sibTransId="{56E4BA17-4A20-46A5-9D8B-30E4361F305F}"/>
    <dgm:cxn modelId="{5C98EB6A-6CFD-4D83-B600-891B74824196}" srcId="{3CCA028D-10AF-4BE0-83A8-55AE8F5EFD70}" destId="{B27622C7-BB49-4FE8-94AB-314F2B613421}" srcOrd="1" destOrd="0" parTransId="{9FA305AE-F37D-497F-B10C-A24AA754E112}" sibTransId="{EC3F7E48-DB05-4288-867C-0AD44E98FE41}"/>
    <dgm:cxn modelId="{9D0C9091-04E5-4624-AE53-14E576AC8192}" type="presOf" srcId="{3CCA028D-10AF-4BE0-83A8-55AE8F5EFD70}" destId="{0F1C80F6-53FB-439C-80B2-52A34D9DBA99}" srcOrd="0" destOrd="0" presId="urn:microsoft.com/office/officeart/2005/8/layout/vList2"/>
    <dgm:cxn modelId="{9CE6B796-5A9C-4EB6-974D-2963AD3BF93F}" type="presOf" srcId="{7403F2E6-E77F-4872-ABAE-F9986F964CE8}" destId="{D48D0F0D-7839-4F13-9F14-2339FB648D22}" srcOrd="0" destOrd="0" presId="urn:microsoft.com/office/officeart/2005/8/layout/vList2"/>
    <dgm:cxn modelId="{A22E41B9-37EF-4B6B-93D7-66F20913EBF8}" type="presOf" srcId="{78DDE486-910F-4DA2-A8F4-69E7A54EA1AF}" destId="{E349AF26-7765-4233-95BE-A3E6E16DBF4B}" srcOrd="0" destOrd="0" presId="urn:microsoft.com/office/officeart/2005/8/layout/vList2"/>
    <dgm:cxn modelId="{200E85F4-E4A1-4F3D-B03F-493D63B31573}" type="presOf" srcId="{B27622C7-BB49-4FE8-94AB-314F2B613421}" destId="{064F9DC6-40CF-4DCA-9AEE-FB0A51E8C0DD}" srcOrd="0" destOrd="0" presId="urn:microsoft.com/office/officeart/2005/8/layout/vList2"/>
    <dgm:cxn modelId="{F88FD6E6-1CC2-43D6-B1BC-4F3DC0DF8049}" type="presParOf" srcId="{0F1C80F6-53FB-439C-80B2-52A34D9DBA99}" destId="{E349AF26-7765-4233-95BE-A3E6E16DBF4B}" srcOrd="0" destOrd="0" presId="urn:microsoft.com/office/officeart/2005/8/layout/vList2"/>
    <dgm:cxn modelId="{C53BCC6B-A4FB-431C-95E5-7952829F5CBF}" type="presParOf" srcId="{0F1C80F6-53FB-439C-80B2-52A34D9DBA99}" destId="{D618F494-EA97-4EED-8945-72625B75E74F}" srcOrd="1" destOrd="0" presId="urn:microsoft.com/office/officeart/2005/8/layout/vList2"/>
    <dgm:cxn modelId="{DB88E2C4-577C-4BF3-BB49-6D85E6ED0EFF}" type="presParOf" srcId="{0F1C80F6-53FB-439C-80B2-52A34D9DBA99}" destId="{064F9DC6-40CF-4DCA-9AEE-FB0A51E8C0DD}" srcOrd="2" destOrd="0" presId="urn:microsoft.com/office/officeart/2005/8/layout/vList2"/>
    <dgm:cxn modelId="{7118C65C-ECDE-4C0D-9C99-13D96D2D7153}" type="presParOf" srcId="{0F1C80F6-53FB-439C-80B2-52A34D9DBA99}" destId="{5C359560-CB7D-44B9-9119-A879DBFF6297}" srcOrd="3" destOrd="0" presId="urn:microsoft.com/office/officeart/2005/8/layout/vList2"/>
    <dgm:cxn modelId="{32D20382-2BE1-4B35-8891-A9DD9DB1F6F4}" type="presParOf" srcId="{0F1C80F6-53FB-439C-80B2-52A34D9DBA99}" destId="{D48D0F0D-7839-4F13-9F14-2339FB648D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9AF26-7765-4233-95BE-A3E6E16DBF4B}">
      <dsp:nvSpPr>
        <dsp:cNvPr id="0" name=""/>
        <dsp:cNvSpPr/>
      </dsp:nvSpPr>
      <dsp:spPr>
        <a:xfrm>
          <a:off x="0" y="48969"/>
          <a:ext cx="5092194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Preliminary   Values  $689 Billion</a:t>
          </a:r>
        </a:p>
      </dsp:txBody>
      <dsp:txXfrm>
        <a:off x="66025" y="114994"/>
        <a:ext cx="4960144" cy="1220470"/>
      </dsp:txXfrm>
    </dsp:sp>
    <dsp:sp modelId="{064F9DC6-40CF-4DCA-9AEE-FB0A51E8C0DD}">
      <dsp:nvSpPr>
        <dsp:cNvPr id="0" name=""/>
        <dsp:cNvSpPr/>
      </dsp:nvSpPr>
      <dsp:spPr>
        <a:xfrm>
          <a:off x="0" y="1499409"/>
          <a:ext cx="5092194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Projected in Budget  $688 Billion </a:t>
          </a:r>
        </a:p>
      </dsp:txBody>
      <dsp:txXfrm>
        <a:off x="66025" y="1565434"/>
        <a:ext cx="4960144" cy="1220470"/>
      </dsp:txXfrm>
    </dsp:sp>
    <dsp:sp modelId="{D48D0F0D-7839-4F13-9F14-2339FB648D22}">
      <dsp:nvSpPr>
        <dsp:cNvPr id="0" name=""/>
        <dsp:cNvSpPr/>
      </dsp:nvSpPr>
      <dsp:spPr>
        <a:xfrm>
          <a:off x="0" y="2949848"/>
          <a:ext cx="5092194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Certified values received on Sept 3</a:t>
          </a:r>
          <a:r>
            <a:rPr lang="en-US" sz="3400" kern="1200" baseline="30000" dirty="0"/>
            <a:t>th</a:t>
          </a:r>
          <a:r>
            <a:rPr lang="en-US" sz="3400" kern="1200" dirty="0"/>
            <a:t>.</a:t>
          </a:r>
        </a:p>
      </dsp:txBody>
      <dsp:txXfrm>
        <a:off x="66025" y="3015873"/>
        <a:ext cx="4960144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97E85-AE2F-5E4D-BD31-4491DBAA1DD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D045A-EFD8-8442-A329-860414E5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0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7BCE8-60F8-306F-91B4-D23EE6D8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2DA99-40F0-48F7-3E42-1CD7230AB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84E69-27B8-430A-3FD1-D175EE19A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770DA-DB9F-5571-2C06-38A2DDF8F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88A48-7332-ACA8-3DA4-9CB6C7168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BEF29-5B02-4788-E5CC-D71F627F1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D6A19A-D02C-9EDE-A67A-A9FE31ED2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0C833-B30C-B742-99E9-C7D919098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1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8EC53-D6BF-12C4-5CFE-59F6CB729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07BFB9-56D4-D093-D225-84D377FDE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7A332-27E7-192C-383C-7DDC56529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8550C-76BF-E6F5-0422-F1765133F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0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2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2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17B9D-B0AA-E495-9018-6BF6C5763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0A2C4-DBD1-6FDF-318F-1AC42B7C8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59B17-0FEC-4CB2-10D5-590D5AA13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280AA-7468-D067-F8B4-B495AC366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1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9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E561-22D2-FE24-BE1E-56F7B949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C0E266-E67D-4576-1DDA-BC382EA26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82A59-189D-A8F1-D06C-F1C65AB11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0628-A87E-5EDC-FF2C-54252FF47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D045A-EFD8-8442-A329-860414E5CF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5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1199-91F8-6C6C-3F4A-8EB3A9CE8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52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FEEE8-3D59-DB8F-A9B1-56C15C354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52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434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6AB4-B4F5-F949-17A8-4EB18DD1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659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15A1E-C21C-B8E7-6947-5E021447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B3EB-92BA-7CA6-8DB2-43AAF21B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A0640-E063-0B88-460A-2F3F31F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E18B-119A-626E-2C3F-948178B4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2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88E4-B391-E702-EC63-7FB5196E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35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B575-C67C-5A4A-664F-D22CA5C35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5855"/>
            <a:ext cx="5181600" cy="39291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38F9C-A40E-8528-1100-45AC0B90E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5855"/>
            <a:ext cx="5181600" cy="39291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94544-054E-BCE1-0ECA-6A7340B1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D579D-CADB-C783-4E0B-2E66CD5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6AB4-B4F5-F949-17A8-4EB18DD1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423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15A1E-C21C-B8E7-6947-5E021447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B3EB-92BA-7CA6-8DB2-43AAF21B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3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A0640-E063-0B88-460A-2F3F31F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E18B-119A-626E-2C3F-948178B4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57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FBF9-4ACB-428D-B809-2C963AACB850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2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963F49-2F0F-7C16-EEF2-687D6E1CA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52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AA18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5569DE2-361F-A603-C6A2-6700432AE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52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47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3949-66AC-834B-E78D-34BDDBD3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4D1F-CB9C-2E03-EAE7-1FAB8417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07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5AB89-762E-E17B-693C-17EFB527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F050C-9AA6-DA1C-CE42-A394BEFB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0434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7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3949-66AC-834B-E78D-34BDDBD3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4D1F-CB9C-2E03-EAE7-1FAB8417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07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03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3949-66AC-834B-E78D-34BDDBD3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8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4D1F-CB9C-2E03-EAE7-1FAB8417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07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70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88E4-B391-E702-EC63-7FB5196E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B575-C67C-5A4A-664F-D22CA5C35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1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38F9C-A40E-8528-1100-45AC0B90E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94544-054E-BCE1-0ECA-6A7340B1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D579D-CADB-C783-4E0B-2E66CD5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0434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6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6AB4-B4F5-F949-17A8-4EB18DD1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15A1E-C21C-B8E7-6947-5E021447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EB3EB-92BA-7CA6-8DB2-43AAF21B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0434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1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A0640-E063-0B88-460A-2F3F31F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1E18B-119A-626E-2C3F-948178B4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0434"/>
            <a:ext cx="639417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88E4-B391-E702-EC63-7FB5196E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9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B575-C67C-5A4A-664F-D22CA5C35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26427"/>
            <a:ext cx="5181600" cy="39291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38F9C-A40E-8528-1100-45AC0B90E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26427"/>
            <a:ext cx="5181600" cy="3929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94544-054E-BCE1-0ECA-6A7340B1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D579D-CADB-C783-4E0B-2E66CD5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6AF21-46AF-2DA8-24E9-920FD57D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96B8-AFF8-2004-E0F7-F12D1D03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0CAAE-B860-926A-2F54-93836BEE4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4077" y="6290434"/>
            <a:ext cx="5413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FB0D5-5C7A-E53D-0213-A1F0C9E2E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0235" y="6290434"/>
            <a:ext cx="63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65728-08E2-384A-AA5C-1D59EF381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7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2" r:id="rId6"/>
    <p:sldLayoutId id="2147483654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85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8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Relationship Id="rId6" Type="http://schemas.openxmlformats.org/officeDocument/2006/relationships/image" Target="../media/image41.png"/><Relationship Id="rId5" Type="http://schemas.openxmlformats.org/officeDocument/2006/relationships/image" Target="../media/image390.png"/><Relationship Id="rId4" Type="http://schemas.openxmlformats.org/officeDocument/2006/relationships/customXml" Target="../ink/ink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Relationship Id="rId6" Type="http://schemas.openxmlformats.org/officeDocument/2006/relationships/image" Target="../media/image42.png"/><Relationship Id="rId5" Type="http://schemas.openxmlformats.org/officeDocument/2006/relationships/image" Target="../media/image390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Relationship Id="rId6" Type="http://schemas.openxmlformats.org/officeDocument/2006/relationships/image" Target="../media/image43.png"/><Relationship Id="rId5" Type="http://schemas.openxmlformats.org/officeDocument/2006/relationships/image" Target="../media/image390.png"/><Relationship Id="rId4" Type="http://schemas.openxmlformats.org/officeDocument/2006/relationships/customXml" Target="../ink/ink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Relationship Id="rId6" Type="http://schemas.openxmlformats.org/officeDocument/2006/relationships/image" Target="../media/image44.png"/><Relationship Id="rId5" Type="http://schemas.openxmlformats.org/officeDocument/2006/relationships/image" Target="../media/image390.png"/><Relationship Id="rId4" Type="http://schemas.openxmlformats.org/officeDocument/2006/relationships/customXml" Target="../ink/ink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1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0F46-FE3F-8CCF-BFD5-657167407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34" y="1276539"/>
            <a:ext cx="9144000" cy="3102557"/>
          </a:xfrm>
        </p:spPr>
        <p:txBody>
          <a:bodyPr>
            <a:normAutofit fontScale="90000"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9600" spc="-180" dirty="0">
                <a:latin typeface="Roboto"/>
                <a:cs typeface="Roboto"/>
              </a:rPr>
              <a:t>Financial Highlights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3DE0D-C552-9869-3FFC-4B73F035C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4" y="496005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boto"/>
                <a:cs typeface="Roboto"/>
              </a:rPr>
              <a:t>As of August 31, 2025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85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7D6838-40F0-DC8D-DC44-C4023051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6414" y="6290434"/>
            <a:ext cx="443238" cy="365125"/>
          </a:xfrm>
        </p:spPr>
        <p:txBody>
          <a:bodyPr/>
          <a:lstStyle/>
          <a:p>
            <a:fld id="{F3065728-08E2-384A-AA5C-1D59EF381DCC}" type="slidenum">
              <a:rPr lang="en-US" smtClean="0"/>
              <a:t>10</a:t>
            </a:fld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D87DFCF-1D55-1BA3-CEBB-2827B8A825BE}"/>
              </a:ext>
            </a:extLst>
          </p:cNvPr>
          <p:cNvSpPr txBox="1">
            <a:spLocks/>
          </p:cNvSpPr>
          <p:nvPr/>
        </p:nvSpPr>
        <p:spPr>
          <a:xfrm>
            <a:off x="3792773" y="202441"/>
            <a:ext cx="8277308" cy="926920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200" spc="40" dirty="0">
                <a:solidFill>
                  <a:schemeClr val="bg1"/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2200" spc="40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sz="2200" spc="40" dirty="0">
                <a:solidFill>
                  <a:schemeClr val="bg1"/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2200" spc="40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sz="2200" spc="40" dirty="0">
                <a:solidFill>
                  <a:schemeClr val="bg1"/>
                </a:solidFill>
              </a:rPr>
              <a:t>As of August 31, 2025</a:t>
            </a:r>
            <a:endParaRPr lang="en-US" sz="22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3D3B266-2FFB-3B03-732F-F8A9783F75ED}"/>
              </a:ext>
            </a:extLst>
          </p:cNvPr>
          <p:cNvSpPr txBox="1"/>
          <p:nvPr/>
        </p:nvSpPr>
        <p:spPr>
          <a:xfrm>
            <a:off x="226656" y="1386799"/>
            <a:ext cx="12042207" cy="1147750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0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0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0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0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0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08/31/2025 is $42,272,572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0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2025.</a:t>
            </a:r>
            <a:endParaRPr lang="en-US" sz="20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F2871-AB51-44F8-A499-9A5D2D34F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8233" y="2685190"/>
            <a:ext cx="10142253" cy="345460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D2D2035-AB4B-C67A-6AEE-E8C5AE4CB357}"/>
              </a:ext>
            </a:extLst>
          </p:cNvPr>
          <p:cNvSpPr/>
          <p:nvPr/>
        </p:nvSpPr>
        <p:spPr>
          <a:xfrm rot="10800000">
            <a:off x="11052314" y="5453114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7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0791D5-9B2E-9FF9-4BC9-C5856E0D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11</a:t>
            </a:fld>
            <a:endParaRPr lang="en-US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CEF822AF-A384-F17C-7337-BFD2C990EC2D}"/>
              </a:ext>
            </a:extLst>
          </p:cNvPr>
          <p:cNvSpPr txBox="1">
            <a:spLocks/>
          </p:cNvSpPr>
          <p:nvPr/>
        </p:nvSpPr>
        <p:spPr>
          <a:xfrm>
            <a:off x="3071222" y="15903"/>
            <a:ext cx="9120778" cy="123161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200" spc="-50" dirty="0">
                <a:solidFill>
                  <a:schemeClr val="bg1"/>
                </a:solidFill>
              </a:rPr>
              <a:t>INTERIM FINANCIAL REPORT (unaudited)</a:t>
            </a:r>
            <a:br>
              <a:rPr lang="en-US" sz="2200" spc="-50" dirty="0">
                <a:solidFill>
                  <a:schemeClr val="bg1"/>
                </a:solidFill>
              </a:rPr>
            </a:br>
            <a:r>
              <a:rPr lang="en-US" sz="2200" spc="-50" dirty="0">
                <a:solidFill>
                  <a:schemeClr val="bg1"/>
                </a:solidFill>
              </a:rPr>
              <a:t>As of August 31, 2025</a:t>
            </a:r>
            <a:br>
              <a:rPr lang="en-US" sz="2200" spc="-5" dirty="0">
                <a:solidFill>
                  <a:schemeClr val="bg1"/>
                </a:solidFill>
              </a:rPr>
            </a:br>
            <a:br>
              <a:rPr lang="en-US" sz="2200" spc="-5" dirty="0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US" sz="2200" spc="-5" dirty="0">
                <a:solidFill>
                  <a:schemeClr val="bg1"/>
                </a:solidFill>
                <a:latin typeface="Roboto"/>
              </a:rPr>
              <a:t>Financial Ratios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B200B1-A9DE-7F6D-E16E-FCA6F450D2F4}"/>
              </a:ext>
            </a:extLst>
          </p:cNvPr>
          <p:cNvSpPr/>
          <p:nvPr/>
        </p:nvSpPr>
        <p:spPr>
          <a:xfrm>
            <a:off x="1081377" y="1701579"/>
            <a:ext cx="10710407" cy="818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C92C03-CDC0-0182-8F6A-E37307CE2613}"/>
              </a:ext>
            </a:extLst>
          </p:cNvPr>
          <p:cNvSpPr/>
          <p:nvPr/>
        </p:nvSpPr>
        <p:spPr>
          <a:xfrm>
            <a:off x="1081377" y="2973788"/>
            <a:ext cx="10710407" cy="818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29CFA7-DC9A-AF98-B10C-F64F69B18281}"/>
              </a:ext>
            </a:extLst>
          </p:cNvPr>
          <p:cNvSpPr/>
          <p:nvPr/>
        </p:nvSpPr>
        <p:spPr>
          <a:xfrm>
            <a:off x="1081377" y="4158532"/>
            <a:ext cx="10774018" cy="8588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E6A20-77BE-84A7-38C4-2A09662CF897}"/>
              </a:ext>
            </a:extLst>
          </p:cNvPr>
          <p:cNvSpPr txBox="1"/>
          <p:nvPr/>
        </p:nvSpPr>
        <p:spPr>
          <a:xfrm rot="10800000" flipV="1">
            <a:off x="1081376" y="1726351"/>
            <a:ext cx="10774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b="1" spc="35" dirty="0">
                <a:solidFill>
                  <a:schemeClr val="bg1"/>
                </a:solidFill>
                <a:latin typeface="Roboto"/>
                <a:cs typeface="Roboto"/>
              </a:rPr>
              <a:t>One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EA051F-54D9-1F5C-51D1-2B05948D943D}"/>
              </a:ext>
            </a:extLst>
          </p:cNvPr>
          <p:cNvSpPr txBox="1"/>
          <p:nvPr/>
        </p:nvSpPr>
        <p:spPr>
          <a:xfrm>
            <a:off x="1171492" y="2973788"/>
            <a:ext cx="113129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b="1" spc="35" dirty="0">
                <a:solidFill>
                  <a:schemeClr val="bg1"/>
                </a:solidFill>
                <a:latin typeface="Roboto"/>
                <a:cs typeface="Roboto"/>
              </a:rPr>
              <a:t>Two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4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400" b="1" i="0" u="none" strike="noStrike" kern="1200" cap="none" spc="-5" normalizeH="0" baseline="0" noProof="0" dirty="0" err="1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3C2907-48E1-5B1A-1B0F-22FEECC8AD06}"/>
              </a:ext>
            </a:extLst>
          </p:cNvPr>
          <p:cNvSpPr txBox="1"/>
          <p:nvPr/>
        </p:nvSpPr>
        <p:spPr>
          <a:xfrm>
            <a:off x="1171492" y="4158532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</a:t>
            </a: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694206-B2A2-5484-C315-A0CEC5C462D8}"/>
              </a:ext>
            </a:extLst>
          </p:cNvPr>
          <p:cNvSpPr/>
          <p:nvPr/>
        </p:nvSpPr>
        <p:spPr>
          <a:xfrm>
            <a:off x="1081377" y="5356316"/>
            <a:ext cx="10774018" cy="8588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56255-7950-B504-4A56-11EDC78AFFA4}"/>
              </a:ext>
            </a:extLst>
          </p:cNvPr>
          <p:cNvSpPr txBox="1"/>
          <p:nvPr/>
        </p:nvSpPr>
        <p:spPr>
          <a:xfrm>
            <a:off x="1171492" y="5356316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</a:t>
            </a: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81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A879E-A3DA-6C88-6086-C322A008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02BEC2B7-DA89-0860-0161-66EFAF772958}"/>
              </a:ext>
            </a:extLst>
          </p:cNvPr>
          <p:cNvSpPr txBox="1">
            <a:spLocks/>
          </p:cNvSpPr>
          <p:nvPr/>
        </p:nvSpPr>
        <p:spPr>
          <a:xfrm>
            <a:off x="3943184" y="63589"/>
            <a:ext cx="8174603" cy="11927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6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August 31, 2025</a:t>
            </a:r>
            <a:br>
              <a:rPr lang="en-US" sz="2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103DC5C3-EBFD-F61D-3295-895F5E8CCBAD}"/>
              </a:ext>
            </a:extLst>
          </p:cNvPr>
          <p:cNvSpPr/>
          <p:nvPr/>
        </p:nvSpPr>
        <p:spPr>
          <a:xfrm>
            <a:off x="157003" y="1406840"/>
            <a:ext cx="5655399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BC59777-FBA7-CAD0-F988-7944B802E8BB}"/>
              </a:ext>
            </a:extLst>
          </p:cNvPr>
          <p:cNvSpPr/>
          <p:nvPr/>
        </p:nvSpPr>
        <p:spPr>
          <a:xfrm>
            <a:off x="6139734" y="1406840"/>
            <a:ext cx="5655398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A391EFCF-A0F0-6ABC-3DE3-53FF283A7E16}"/>
              </a:ext>
            </a:extLst>
          </p:cNvPr>
          <p:cNvSpPr txBox="1">
            <a:spLocks/>
          </p:cNvSpPr>
          <p:nvPr/>
        </p:nvSpPr>
        <p:spPr>
          <a:xfrm>
            <a:off x="350246" y="1502121"/>
            <a:ext cx="5268909" cy="1192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3373A28C-815D-3582-90E5-26674AB90845}"/>
              </a:ext>
            </a:extLst>
          </p:cNvPr>
          <p:cNvSpPr txBox="1">
            <a:spLocks/>
          </p:cNvSpPr>
          <p:nvPr/>
        </p:nvSpPr>
        <p:spPr>
          <a:xfrm>
            <a:off x="228563" y="2770105"/>
            <a:ext cx="5512277" cy="273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u="sng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2200" b="1" u="sng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$20,718,892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         </a:t>
            </a:r>
            <a:r>
              <a:rPr lang="en-US" sz="22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$65,831,613</a:t>
            </a:r>
            <a:endParaRPr lang="en-US" sz="22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2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22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22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2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8" name="Bevel 12">
            <a:extLst>
              <a:ext uri="{FF2B5EF4-FFF2-40B4-BE49-F238E27FC236}">
                <a16:creationId xmlns:a16="http://schemas.microsoft.com/office/drawing/2014/main" id="{58B486E2-486C-FD7B-CA7D-1D90AFC855CF}"/>
              </a:ext>
            </a:extLst>
          </p:cNvPr>
          <p:cNvSpPr/>
          <p:nvPr/>
        </p:nvSpPr>
        <p:spPr>
          <a:xfrm>
            <a:off x="49578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 FY25</a:t>
            </a:r>
          </a:p>
        </p:txBody>
      </p:sp>
      <p:sp>
        <p:nvSpPr>
          <p:cNvPr id="10" name="Bevel 12">
            <a:extLst>
              <a:ext uri="{FF2B5EF4-FFF2-40B4-BE49-F238E27FC236}">
                <a16:creationId xmlns:a16="http://schemas.microsoft.com/office/drawing/2014/main" id="{378C8E45-E4D7-6E33-D621-FE8B3FE2DA41}"/>
              </a:ext>
            </a:extLst>
          </p:cNvPr>
          <p:cNvSpPr/>
          <p:nvPr/>
        </p:nvSpPr>
        <p:spPr>
          <a:xfrm>
            <a:off x="3217705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 FY24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5A61DD-FD40-1333-0183-C08316B5410D}"/>
              </a:ext>
            </a:extLst>
          </p:cNvPr>
          <p:cNvSpPr/>
          <p:nvPr/>
        </p:nvSpPr>
        <p:spPr>
          <a:xfrm>
            <a:off x="495787" y="6254076"/>
            <a:ext cx="1515893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29%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73156E-AB8D-8F02-D363-DF7E03E13BE3}"/>
              </a:ext>
            </a:extLst>
          </p:cNvPr>
          <p:cNvSpPr/>
          <p:nvPr/>
        </p:nvSpPr>
        <p:spPr>
          <a:xfrm>
            <a:off x="2547037" y="6229162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5A69EDE2-F080-31AF-7BBB-7FE65C6FDA75}"/>
              </a:ext>
            </a:extLst>
          </p:cNvPr>
          <p:cNvSpPr txBox="1">
            <a:spLocks/>
          </p:cNvSpPr>
          <p:nvPr/>
        </p:nvSpPr>
        <p:spPr>
          <a:xfrm>
            <a:off x="6354002" y="1502121"/>
            <a:ext cx="5254902" cy="107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130CD8BB-E7F9-3BF4-0A23-45CED607AECD}"/>
              </a:ext>
            </a:extLst>
          </p:cNvPr>
          <p:cNvSpPr txBox="1">
            <a:spLocks/>
          </p:cNvSpPr>
          <p:nvPr/>
        </p:nvSpPr>
        <p:spPr>
          <a:xfrm>
            <a:off x="6151186" y="2694839"/>
            <a:ext cx="5584939" cy="2812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20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$10M to $15M</a:t>
            </a:r>
          </a:p>
          <a:p>
            <a:pPr>
              <a:spcBef>
                <a:spcPts val="600"/>
              </a:spcBef>
            </a:pPr>
            <a:r>
              <a:rPr lang="en-US" sz="20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 Under &lt; $10M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220A61-2A4E-00B6-5ED3-16A3CA9219DB}"/>
              </a:ext>
            </a:extLst>
          </p:cNvPr>
          <p:cNvSpPr txBox="1"/>
          <p:nvPr/>
        </p:nvSpPr>
        <p:spPr>
          <a:xfrm>
            <a:off x="6208330" y="2731331"/>
            <a:ext cx="5527795" cy="1061829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2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5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$42,555,188 - $2,953,536</a:t>
            </a:r>
            <a:r>
              <a:rPr lang="en-US" b="1" kern="0" dirty="0">
                <a:solidFill>
                  <a:srgbClr val="291F35"/>
                </a:solidFill>
                <a:latin typeface="Roboto"/>
                <a:ea typeface="Roboto"/>
              </a:rPr>
              <a:t>= $39,601,652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sp>
        <p:nvSpPr>
          <p:cNvPr id="16" name="Bevel 12">
            <a:extLst>
              <a:ext uri="{FF2B5EF4-FFF2-40B4-BE49-F238E27FC236}">
                <a16:creationId xmlns:a16="http://schemas.microsoft.com/office/drawing/2014/main" id="{34A619C7-96FA-F74D-71A2-8425D69536DF}"/>
              </a:ext>
            </a:extLst>
          </p:cNvPr>
          <p:cNvSpPr/>
          <p:nvPr/>
        </p:nvSpPr>
        <p:spPr>
          <a:xfrm>
            <a:off x="653074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$39M FY25</a:t>
            </a:r>
          </a:p>
        </p:txBody>
      </p:sp>
      <p:sp>
        <p:nvSpPr>
          <p:cNvPr id="17" name="Bevel 12">
            <a:extLst>
              <a:ext uri="{FF2B5EF4-FFF2-40B4-BE49-F238E27FC236}">
                <a16:creationId xmlns:a16="http://schemas.microsoft.com/office/drawing/2014/main" id="{99BC5983-3698-A9BF-1A44-67EEAD655B9F}"/>
              </a:ext>
            </a:extLst>
          </p:cNvPr>
          <p:cNvSpPr/>
          <p:nvPr/>
        </p:nvSpPr>
        <p:spPr>
          <a:xfrm>
            <a:off x="9452776" y="564524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$35M FY24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34E7D4-CCE8-9C80-413A-9BF735EA69AC}"/>
              </a:ext>
            </a:extLst>
          </p:cNvPr>
          <p:cNvSpPr/>
          <p:nvPr/>
        </p:nvSpPr>
        <p:spPr>
          <a:xfrm>
            <a:off x="6483372" y="6254075"/>
            <a:ext cx="1973946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08F7A-2F8E-EEE1-2717-C23E67BE4D1C}"/>
              </a:ext>
            </a:extLst>
          </p:cNvPr>
          <p:cNvSpPr/>
          <p:nvPr/>
        </p:nvSpPr>
        <p:spPr>
          <a:xfrm>
            <a:off x="9150518" y="6229161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15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4D23D-D80F-6CF3-734E-BE27929EB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117967-316F-55BC-3B24-5839D0F9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84BA8FEF-CA78-B347-C756-AF1E81CBD45A}"/>
              </a:ext>
            </a:extLst>
          </p:cNvPr>
          <p:cNvSpPr txBox="1">
            <a:spLocks/>
          </p:cNvSpPr>
          <p:nvPr/>
        </p:nvSpPr>
        <p:spPr>
          <a:xfrm>
            <a:off x="3943184" y="63589"/>
            <a:ext cx="8174603" cy="11927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6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August 31, 2025</a:t>
            </a:r>
            <a:br>
              <a:rPr lang="en-US" sz="2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dirty="0">
                <a:solidFill>
                  <a:schemeClr val="bg1"/>
                </a:solidFill>
              </a:rPr>
              <a:t>Indicators of Efficient Leverage Reserves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3406DA7-D905-154B-1C01-E61D2331B45E}"/>
              </a:ext>
            </a:extLst>
          </p:cNvPr>
          <p:cNvSpPr/>
          <p:nvPr/>
        </p:nvSpPr>
        <p:spPr>
          <a:xfrm>
            <a:off x="157003" y="1406840"/>
            <a:ext cx="5655399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4CE3BE8-5788-EBAD-B96C-E61A7439B174}"/>
              </a:ext>
            </a:extLst>
          </p:cNvPr>
          <p:cNvSpPr/>
          <p:nvPr/>
        </p:nvSpPr>
        <p:spPr>
          <a:xfrm>
            <a:off x="6139734" y="1406840"/>
            <a:ext cx="5655398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CA7E09FD-CA73-8926-A5A3-B575433F69BD}"/>
              </a:ext>
            </a:extLst>
          </p:cNvPr>
          <p:cNvSpPr txBox="1">
            <a:spLocks/>
          </p:cNvSpPr>
          <p:nvPr/>
        </p:nvSpPr>
        <p:spPr>
          <a:xfrm>
            <a:off x="350246" y="1502121"/>
            <a:ext cx="5268909" cy="9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1E6DF656-B9AD-CF20-2195-2D3C6BA419AE}"/>
              </a:ext>
            </a:extLst>
          </p:cNvPr>
          <p:cNvSpPr txBox="1">
            <a:spLocks/>
          </p:cNvSpPr>
          <p:nvPr/>
        </p:nvSpPr>
        <p:spPr>
          <a:xfrm>
            <a:off x="228563" y="2770105"/>
            <a:ext cx="5512277" cy="273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u="sng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2200" b="1" u="sng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$20,718,892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$39,601,652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&lt;50%</a:t>
            </a:r>
          </a:p>
        </p:txBody>
      </p:sp>
      <p:sp>
        <p:nvSpPr>
          <p:cNvPr id="8" name="Bevel 12">
            <a:extLst>
              <a:ext uri="{FF2B5EF4-FFF2-40B4-BE49-F238E27FC236}">
                <a16:creationId xmlns:a16="http://schemas.microsoft.com/office/drawing/2014/main" id="{21F85157-34E7-AA77-73DC-054F37A7396B}"/>
              </a:ext>
            </a:extLst>
          </p:cNvPr>
          <p:cNvSpPr/>
          <p:nvPr/>
        </p:nvSpPr>
        <p:spPr>
          <a:xfrm>
            <a:off x="49578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 FY25</a:t>
            </a:r>
          </a:p>
        </p:txBody>
      </p:sp>
      <p:sp>
        <p:nvSpPr>
          <p:cNvPr id="10" name="Bevel 12">
            <a:extLst>
              <a:ext uri="{FF2B5EF4-FFF2-40B4-BE49-F238E27FC236}">
                <a16:creationId xmlns:a16="http://schemas.microsoft.com/office/drawing/2014/main" id="{41EAA6E6-DEEA-A253-3AAD-61E723DE858A}"/>
              </a:ext>
            </a:extLst>
          </p:cNvPr>
          <p:cNvSpPr/>
          <p:nvPr/>
        </p:nvSpPr>
        <p:spPr>
          <a:xfrm>
            <a:off x="3217705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 FY24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75D75B-9E39-6083-6D56-9416737851E1}"/>
              </a:ext>
            </a:extLst>
          </p:cNvPr>
          <p:cNvSpPr/>
          <p:nvPr/>
        </p:nvSpPr>
        <p:spPr>
          <a:xfrm>
            <a:off x="495787" y="6254076"/>
            <a:ext cx="1515893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C34FA4-FDD8-EB40-9169-172C5B66AD1D}"/>
              </a:ext>
            </a:extLst>
          </p:cNvPr>
          <p:cNvSpPr/>
          <p:nvPr/>
        </p:nvSpPr>
        <p:spPr>
          <a:xfrm>
            <a:off x="2547037" y="6229162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0CF2EA8-6711-9E57-75C9-B430171F6E0D}"/>
              </a:ext>
            </a:extLst>
          </p:cNvPr>
          <p:cNvSpPr txBox="1">
            <a:spLocks/>
          </p:cNvSpPr>
          <p:nvPr/>
        </p:nvSpPr>
        <p:spPr>
          <a:xfrm>
            <a:off x="6354002" y="1502121"/>
            <a:ext cx="5254902" cy="107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F97932D8-A9E3-4334-9DA7-C1A4F6340622}"/>
              </a:ext>
            </a:extLst>
          </p:cNvPr>
          <p:cNvSpPr txBox="1">
            <a:spLocks/>
          </p:cNvSpPr>
          <p:nvPr/>
        </p:nvSpPr>
        <p:spPr>
          <a:xfrm>
            <a:off x="6151186" y="2694839"/>
            <a:ext cx="5584939" cy="2812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       &lt;25% of annual revenue</a:t>
            </a:r>
          </a:p>
          <a:p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            Over &gt; 50%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22E56-0E4E-1016-30E3-31EFCDF63DBE}"/>
              </a:ext>
            </a:extLst>
          </p:cNvPr>
          <p:cNvSpPr txBox="1"/>
          <p:nvPr/>
        </p:nvSpPr>
        <p:spPr>
          <a:xfrm>
            <a:off x="6208330" y="2731331"/>
            <a:ext cx="5527795" cy="1300356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1600" b="1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 Principal and Interest Payments </a:t>
            </a: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lvl="0"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$2,598,038</a:t>
            </a:r>
          </a:p>
          <a:p>
            <a:pPr lvl="0">
              <a:defRPr/>
            </a:pPr>
            <a:endParaRPr lang="en-US" sz="105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lvl="0"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 Less Facility             </a:t>
            </a:r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$70,795,770-6,499,961</a:t>
            </a:r>
          </a:p>
          <a:p>
            <a:pPr lvl="0"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: </a:t>
            </a: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lang="en-US" sz="20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6" name="Bevel 12">
            <a:extLst>
              <a:ext uri="{FF2B5EF4-FFF2-40B4-BE49-F238E27FC236}">
                <a16:creationId xmlns:a16="http://schemas.microsoft.com/office/drawing/2014/main" id="{78AD60DA-A5D9-974D-53C7-0132F511534B}"/>
              </a:ext>
            </a:extLst>
          </p:cNvPr>
          <p:cNvSpPr/>
          <p:nvPr/>
        </p:nvSpPr>
        <p:spPr>
          <a:xfrm>
            <a:off x="653074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 FY25</a:t>
            </a:r>
          </a:p>
        </p:txBody>
      </p:sp>
      <p:sp>
        <p:nvSpPr>
          <p:cNvPr id="17" name="Bevel 12">
            <a:extLst>
              <a:ext uri="{FF2B5EF4-FFF2-40B4-BE49-F238E27FC236}">
                <a16:creationId xmlns:a16="http://schemas.microsoft.com/office/drawing/2014/main" id="{1AB27F0C-71F6-51B9-1D92-A51F1F4F76D3}"/>
              </a:ext>
            </a:extLst>
          </p:cNvPr>
          <p:cNvSpPr/>
          <p:nvPr/>
        </p:nvSpPr>
        <p:spPr>
          <a:xfrm>
            <a:off x="9452776" y="564524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FY24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75D364-76C3-742F-C665-6CBE59FFA9BB}"/>
              </a:ext>
            </a:extLst>
          </p:cNvPr>
          <p:cNvSpPr/>
          <p:nvPr/>
        </p:nvSpPr>
        <p:spPr>
          <a:xfrm>
            <a:off x="6483372" y="6254075"/>
            <a:ext cx="1973946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5%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358F7C-27AA-6E69-5508-F9DB76E0506A}"/>
              </a:ext>
            </a:extLst>
          </p:cNvPr>
          <p:cNvSpPr/>
          <p:nvPr/>
        </p:nvSpPr>
        <p:spPr>
          <a:xfrm>
            <a:off x="9150518" y="6229161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E8EDDD-FFCE-6AC9-3859-FE0F55E14426}"/>
              </a:ext>
            </a:extLst>
          </p:cNvPr>
          <p:cNvCxnSpPr>
            <a:cxnSpLocks/>
          </p:cNvCxnSpPr>
          <p:nvPr/>
        </p:nvCxnSpPr>
        <p:spPr>
          <a:xfrm>
            <a:off x="6208330" y="32948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3807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250E8-FFDA-6AF1-87DD-1F8936CE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0768F0-47AA-A24F-0942-81A7BD34C4CC}"/>
              </a:ext>
            </a:extLst>
          </p:cNvPr>
          <p:cNvSpPr txBox="1">
            <a:spLocks/>
          </p:cNvSpPr>
          <p:nvPr/>
        </p:nvSpPr>
        <p:spPr>
          <a:xfrm>
            <a:off x="3905753" y="100965"/>
            <a:ext cx="8041944" cy="9848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Combined Debt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A9794-B5C5-2A79-0333-86F9F74DF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63" y="1231120"/>
            <a:ext cx="11622605" cy="5626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502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53F76-69C7-0185-428D-8737E9CC8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5D09D-3593-D9AF-5927-A3FCBD3B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AADEE3C0-D359-5272-28DD-7766558FD1E6}"/>
              </a:ext>
            </a:extLst>
          </p:cNvPr>
          <p:cNvSpPr txBox="1">
            <a:spLocks/>
          </p:cNvSpPr>
          <p:nvPr/>
        </p:nvSpPr>
        <p:spPr>
          <a:xfrm>
            <a:off x="3943184" y="63589"/>
            <a:ext cx="8174603" cy="11927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6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August 31, 2025</a:t>
            </a:r>
            <a:br>
              <a:rPr lang="en-US" sz="2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470C6A0-E7D9-4182-25F1-E36177E49E84}"/>
              </a:ext>
            </a:extLst>
          </p:cNvPr>
          <p:cNvSpPr/>
          <p:nvPr/>
        </p:nvSpPr>
        <p:spPr>
          <a:xfrm>
            <a:off x="157003" y="1406840"/>
            <a:ext cx="5655399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8008502-C314-E003-BDF8-F1D94B704E21}"/>
              </a:ext>
            </a:extLst>
          </p:cNvPr>
          <p:cNvSpPr/>
          <p:nvPr/>
        </p:nvSpPr>
        <p:spPr>
          <a:xfrm>
            <a:off x="6139734" y="1406840"/>
            <a:ext cx="5655398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A6CD29DF-D878-0794-7DBA-C2533F11CECC}"/>
              </a:ext>
            </a:extLst>
          </p:cNvPr>
          <p:cNvSpPr txBox="1">
            <a:spLocks/>
          </p:cNvSpPr>
          <p:nvPr/>
        </p:nvSpPr>
        <p:spPr>
          <a:xfrm>
            <a:off x="350246" y="1502121"/>
            <a:ext cx="5268909" cy="9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taxes? (Current)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E2F16CDB-830F-683F-2FE7-CD3906E79E48}"/>
              </a:ext>
            </a:extLst>
          </p:cNvPr>
          <p:cNvSpPr txBox="1">
            <a:spLocks/>
          </p:cNvSpPr>
          <p:nvPr/>
        </p:nvSpPr>
        <p:spPr>
          <a:xfrm>
            <a:off x="259400" y="2732472"/>
            <a:ext cx="5512277" cy="273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Current Tax Revenue	         </a:t>
            </a: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$30,912,946 </a:t>
            </a:r>
            <a:r>
              <a:rPr lang="en-US" sz="2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$127,452,366</a:t>
            </a:r>
            <a:endParaRPr lang="en-US" sz="2200" kern="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Bevel 12">
            <a:extLst>
              <a:ext uri="{FF2B5EF4-FFF2-40B4-BE49-F238E27FC236}">
                <a16:creationId xmlns:a16="http://schemas.microsoft.com/office/drawing/2014/main" id="{930BA0CA-C49D-EBF4-AC6D-F43FE31EEB37}"/>
              </a:ext>
            </a:extLst>
          </p:cNvPr>
          <p:cNvSpPr/>
          <p:nvPr/>
        </p:nvSpPr>
        <p:spPr>
          <a:xfrm>
            <a:off x="49578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 FY25</a:t>
            </a:r>
          </a:p>
        </p:txBody>
      </p:sp>
      <p:sp>
        <p:nvSpPr>
          <p:cNvPr id="10" name="Bevel 12">
            <a:extLst>
              <a:ext uri="{FF2B5EF4-FFF2-40B4-BE49-F238E27FC236}">
                <a16:creationId xmlns:a16="http://schemas.microsoft.com/office/drawing/2014/main" id="{FF4F0C36-362A-5C1C-7410-63F7D02F75F7}"/>
              </a:ext>
            </a:extLst>
          </p:cNvPr>
          <p:cNvSpPr/>
          <p:nvPr/>
        </p:nvSpPr>
        <p:spPr>
          <a:xfrm>
            <a:off x="3217705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 FY24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784CD4-A72B-32A8-06EB-DB9108450DD4}"/>
              </a:ext>
            </a:extLst>
          </p:cNvPr>
          <p:cNvSpPr/>
          <p:nvPr/>
        </p:nvSpPr>
        <p:spPr>
          <a:xfrm>
            <a:off x="495787" y="6254076"/>
            <a:ext cx="1515893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EE2CD1-8498-E77E-78D0-323A7A08CABF}"/>
              </a:ext>
            </a:extLst>
          </p:cNvPr>
          <p:cNvSpPr/>
          <p:nvPr/>
        </p:nvSpPr>
        <p:spPr>
          <a:xfrm>
            <a:off x="2547037" y="6229162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2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2207DE9C-4228-C706-8F36-C2587CE939B6}"/>
              </a:ext>
            </a:extLst>
          </p:cNvPr>
          <p:cNvSpPr txBox="1">
            <a:spLocks/>
          </p:cNvSpPr>
          <p:nvPr/>
        </p:nvSpPr>
        <p:spPr>
          <a:xfrm>
            <a:off x="6354002" y="1502121"/>
            <a:ext cx="5254902" cy="107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8EC89DDB-CC26-7F8F-BB47-DCFFF3FA1358}"/>
              </a:ext>
            </a:extLst>
          </p:cNvPr>
          <p:cNvSpPr txBox="1">
            <a:spLocks/>
          </p:cNvSpPr>
          <p:nvPr/>
        </p:nvSpPr>
        <p:spPr>
          <a:xfrm>
            <a:off x="6151186" y="2694839"/>
            <a:ext cx="5584939" cy="2812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F49EB-80C3-E731-EF5D-C85F45D24505}"/>
              </a:ext>
            </a:extLst>
          </p:cNvPr>
          <p:cNvSpPr txBox="1"/>
          <p:nvPr/>
        </p:nvSpPr>
        <p:spPr>
          <a:xfrm>
            <a:off x="6151186" y="2842049"/>
            <a:ext cx="5527795" cy="769441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2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$2,191,176</a:t>
            </a:r>
          </a:p>
          <a:p>
            <a:pPr lvl="0">
              <a:defRPr/>
            </a:pPr>
            <a:endParaRPr lang="en-US" sz="2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6" name="Bevel 12">
            <a:extLst>
              <a:ext uri="{FF2B5EF4-FFF2-40B4-BE49-F238E27FC236}">
                <a16:creationId xmlns:a16="http://schemas.microsoft.com/office/drawing/2014/main" id="{3DDAB45F-F2CE-5D08-6EA3-B44A529EFF19}"/>
              </a:ext>
            </a:extLst>
          </p:cNvPr>
          <p:cNvSpPr/>
          <p:nvPr/>
        </p:nvSpPr>
        <p:spPr>
          <a:xfrm>
            <a:off x="653074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3.1% FY25</a:t>
            </a:r>
          </a:p>
        </p:txBody>
      </p:sp>
      <p:sp>
        <p:nvSpPr>
          <p:cNvPr id="17" name="Bevel 12">
            <a:extLst>
              <a:ext uri="{FF2B5EF4-FFF2-40B4-BE49-F238E27FC236}">
                <a16:creationId xmlns:a16="http://schemas.microsoft.com/office/drawing/2014/main" id="{11CA0E21-523B-EAFA-D6A8-5A3D0BC2B117}"/>
              </a:ext>
            </a:extLst>
          </p:cNvPr>
          <p:cNvSpPr/>
          <p:nvPr/>
        </p:nvSpPr>
        <p:spPr>
          <a:xfrm>
            <a:off x="9452776" y="564524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2.9% FY24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092196-F266-C82A-C34A-2B0E1B8FDC0E}"/>
              </a:ext>
            </a:extLst>
          </p:cNvPr>
          <p:cNvSpPr/>
          <p:nvPr/>
        </p:nvSpPr>
        <p:spPr>
          <a:xfrm>
            <a:off x="6483372" y="6254075"/>
            <a:ext cx="1973946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3.6%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E409EA-44A1-5C28-F248-2B78016F8956}"/>
              </a:ext>
            </a:extLst>
          </p:cNvPr>
          <p:cNvSpPr/>
          <p:nvPr/>
        </p:nvSpPr>
        <p:spPr>
          <a:xfrm>
            <a:off x="9150518" y="6229161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48124F-621A-D18E-219C-65880A160E36}"/>
              </a:ext>
            </a:extLst>
          </p:cNvPr>
          <p:cNvCxnSpPr>
            <a:cxnSpLocks/>
          </p:cNvCxnSpPr>
          <p:nvPr/>
        </p:nvCxnSpPr>
        <p:spPr>
          <a:xfrm>
            <a:off x="6208330" y="32948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F64684-BCB3-E136-2D14-F0171F1AD57C}"/>
              </a:ext>
            </a:extLst>
          </p:cNvPr>
          <p:cNvCxnSpPr>
            <a:cxnSpLocks/>
          </p:cNvCxnSpPr>
          <p:nvPr/>
        </p:nvCxnSpPr>
        <p:spPr>
          <a:xfrm>
            <a:off x="298094" y="31043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878D4E6-3475-6E41-6213-17A25ABB663C}"/>
              </a:ext>
            </a:extLst>
          </p:cNvPr>
          <p:cNvSpPr txBox="1"/>
          <p:nvPr/>
        </p:nvSpPr>
        <p:spPr>
          <a:xfrm>
            <a:off x="405651" y="4101109"/>
            <a:ext cx="4932252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     &lt;20% of revenue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349AD7-FD52-F892-49BF-38BED499D0AC}"/>
              </a:ext>
            </a:extLst>
          </p:cNvPr>
          <p:cNvSpPr txBox="1"/>
          <p:nvPr/>
        </p:nvSpPr>
        <p:spPr>
          <a:xfrm>
            <a:off x="6151186" y="3364923"/>
            <a:ext cx="701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  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$70,795,770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F4E07B-147F-1683-710B-89F84D0017B3}"/>
              </a:ext>
            </a:extLst>
          </p:cNvPr>
          <p:cNvSpPr txBox="1"/>
          <p:nvPr/>
        </p:nvSpPr>
        <p:spPr>
          <a:xfrm>
            <a:off x="6208330" y="3982720"/>
            <a:ext cx="6821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       &gt;5%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49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EFD30-9605-A6DE-064D-F364767B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ACD15-E772-B738-9096-71C287CA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00C38C9D-8738-F4A1-E853-B05E51F4D60C}"/>
              </a:ext>
            </a:extLst>
          </p:cNvPr>
          <p:cNvSpPr txBox="1">
            <a:spLocks/>
          </p:cNvSpPr>
          <p:nvPr/>
        </p:nvSpPr>
        <p:spPr>
          <a:xfrm>
            <a:off x="3943184" y="63589"/>
            <a:ext cx="8174603" cy="11927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6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August 31, 2025</a:t>
            </a:r>
            <a:br>
              <a:rPr lang="en-US" sz="24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b="1" i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8C157ED8-8737-5C59-D625-A81769144194}"/>
              </a:ext>
            </a:extLst>
          </p:cNvPr>
          <p:cNvSpPr/>
          <p:nvPr/>
        </p:nvSpPr>
        <p:spPr>
          <a:xfrm>
            <a:off x="157003" y="1406840"/>
            <a:ext cx="5655399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D0E916D-4307-8713-67FC-2BF57A81518D}"/>
              </a:ext>
            </a:extLst>
          </p:cNvPr>
          <p:cNvSpPr/>
          <p:nvPr/>
        </p:nvSpPr>
        <p:spPr>
          <a:xfrm>
            <a:off x="6139734" y="1406840"/>
            <a:ext cx="5655398" cy="524871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AA182C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705F2785-12FD-D6C9-AB4F-86898106A9A3}"/>
              </a:ext>
            </a:extLst>
          </p:cNvPr>
          <p:cNvSpPr txBox="1">
            <a:spLocks/>
          </p:cNvSpPr>
          <p:nvPr/>
        </p:nvSpPr>
        <p:spPr>
          <a:xfrm>
            <a:off x="350246" y="1559743"/>
            <a:ext cx="5268909" cy="99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6BABB45D-3C86-2761-A494-7228FC7AAB1E}"/>
              </a:ext>
            </a:extLst>
          </p:cNvPr>
          <p:cNvSpPr txBox="1">
            <a:spLocks/>
          </p:cNvSpPr>
          <p:nvPr/>
        </p:nvSpPr>
        <p:spPr>
          <a:xfrm>
            <a:off x="245016" y="2761086"/>
            <a:ext cx="5512277" cy="2737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lang="en-US" sz="20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$23,192,123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Total Revenues                        </a:t>
            </a:r>
            <a:r>
              <a:rPr lang="en-US" sz="20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$127,452,366</a:t>
            </a:r>
            <a:endParaRPr lang="en-US" sz="22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2400" kern="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  <a:p>
            <a:endParaRPr lang="en-US" sz="2400" kern="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  <a:p>
            <a:endParaRPr lang="en-US" sz="2400" kern="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Bevel 12">
            <a:extLst>
              <a:ext uri="{FF2B5EF4-FFF2-40B4-BE49-F238E27FC236}">
                <a16:creationId xmlns:a16="http://schemas.microsoft.com/office/drawing/2014/main" id="{6DDCB063-65BA-EE72-22EF-78BCC2B27C73}"/>
              </a:ext>
            </a:extLst>
          </p:cNvPr>
          <p:cNvSpPr/>
          <p:nvPr/>
        </p:nvSpPr>
        <p:spPr>
          <a:xfrm>
            <a:off x="49578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 FY25</a:t>
            </a:r>
          </a:p>
        </p:txBody>
      </p:sp>
      <p:sp>
        <p:nvSpPr>
          <p:cNvPr id="10" name="Bevel 12">
            <a:extLst>
              <a:ext uri="{FF2B5EF4-FFF2-40B4-BE49-F238E27FC236}">
                <a16:creationId xmlns:a16="http://schemas.microsoft.com/office/drawing/2014/main" id="{EC493A66-E28A-5EDB-E919-4F5DB9AF992A}"/>
              </a:ext>
            </a:extLst>
          </p:cNvPr>
          <p:cNvSpPr/>
          <p:nvPr/>
        </p:nvSpPr>
        <p:spPr>
          <a:xfrm>
            <a:off x="3217705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 FY24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B7D8F7-1481-DEC1-6B12-9DC97988C1C5}"/>
              </a:ext>
            </a:extLst>
          </p:cNvPr>
          <p:cNvSpPr/>
          <p:nvPr/>
        </p:nvSpPr>
        <p:spPr>
          <a:xfrm>
            <a:off x="495787" y="6254076"/>
            <a:ext cx="1515893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39%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3D979-D67B-9265-5417-9C0C27450297}"/>
              </a:ext>
            </a:extLst>
          </p:cNvPr>
          <p:cNvSpPr/>
          <p:nvPr/>
        </p:nvSpPr>
        <p:spPr>
          <a:xfrm>
            <a:off x="2547037" y="6229162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85EFB576-0711-0CEB-2353-407030969D29}"/>
              </a:ext>
            </a:extLst>
          </p:cNvPr>
          <p:cNvSpPr txBox="1">
            <a:spLocks/>
          </p:cNvSpPr>
          <p:nvPr/>
        </p:nvSpPr>
        <p:spPr>
          <a:xfrm>
            <a:off x="6354002" y="1502121"/>
            <a:ext cx="5254902" cy="1078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14" name="Content Placeholder 27">
            <a:extLst>
              <a:ext uri="{FF2B5EF4-FFF2-40B4-BE49-F238E27FC236}">
                <a16:creationId xmlns:a16="http://schemas.microsoft.com/office/drawing/2014/main" id="{B49C4803-CEB3-99AB-C7B4-F9B806A32DC5}"/>
              </a:ext>
            </a:extLst>
          </p:cNvPr>
          <p:cNvSpPr txBox="1">
            <a:spLocks/>
          </p:cNvSpPr>
          <p:nvPr/>
        </p:nvSpPr>
        <p:spPr>
          <a:xfrm>
            <a:off x="6151186" y="2694839"/>
            <a:ext cx="5584939" cy="28125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136C6-DE0C-3CEF-73E3-93FD35775C67}"/>
              </a:ext>
            </a:extLst>
          </p:cNvPr>
          <p:cNvSpPr txBox="1"/>
          <p:nvPr/>
        </p:nvSpPr>
        <p:spPr>
          <a:xfrm>
            <a:off x="6208330" y="2731331"/>
            <a:ext cx="5527795" cy="1384995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                                          </a:t>
            </a:r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$23,192,123-25,822,234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             </a:t>
            </a:r>
            <a:r>
              <a:rPr lang="en-US" sz="1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$25,822,234</a:t>
            </a:r>
          </a:p>
          <a:p>
            <a:pPr lvl="0">
              <a:defRPr/>
            </a:pPr>
            <a:endParaRPr lang="en-US" sz="20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6" name="Bevel 12">
            <a:extLst>
              <a:ext uri="{FF2B5EF4-FFF2-40B4-BE49-F238E27FC236}">
                <a16:creationId xmlns:a16="http://schemas.microsoft.com/office/drawing/2014/main" id="{661EE5B7-238D-EC97-B3D9-ACD62C22D750}"/>
              </a:ext>
            </a:extLst>
          </p:cNvPr>
          <p:cNvSpPr/>
          <p:nvPr/>
        </p:nvSpPr>
        <p:spPr>
          <a:xfrm>
            <a:off x="6530747" y="565791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-10% FY25</a:t>
            </a:r>
          </a:p>
        </p:txBody>
      </p:sp>
      <p:sp>
        <p:nvSpPr>
          <p:cNvPr id="17" name="Bevel 12">
            <a:extLst>
              <a:ext uri="{FF2B5EF4-FFF2-40B4-BE49-F238E27FC236}">
                <a16:creationId xmlns:a16="http://schemas.microsoft.com/office/drawing/2014/main" id="{2B1CBD40-4000-4658-A003-9E951062DA40}"/>
              </a:ext>
            </a:extLst>
          </p:cNvPr>
          <p:cNvSpPr/>
          <p:nvPr/>
        </p:nvSpPr>
        <p:spPr>
          <a:xfrm>
            <a:off x="9452776" y="5645244"/>
            <a:ext cx="1973946" cy="474770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 FY24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D20015-54F3-547D-6A41-E905ABFBB61D}"/>
              </a:ext>
            </a:extLst>
          </p:cNvPr>
          <p:cNvSpPr/>
          <p:nvPr/>
        </p:nvSpPr>
        <p:spPr>
          <a:xfrm>
            <a:off x="6483372" y="6254075"/>
            <a:ext cx="1973946" cy="3296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144B44-8373-3884-93C6-792CB86DD1D9}"/>
              </a:ext>
            </a:extLst>
          </p:cNvPr>
          <p:cNvSpPr/>
          <p:nvPr/>
        </p:nvSpPr>
        <p:spPr>
          <a:xfrm>
            <a:off x="9150518" y="6229161"/>
            <a:ext cx="26446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30F678-F9DF-BB5F-437E-022E2F8470B8}"/>
              </a:ext>
            </a:extLst>
          </p:cNvPr>
          <p:cNvCxnSpPr>
            <a:cxnSpLocks/>
          </p:cNvCxnSpPr>
          <p:nvPr/>
        </p:nvCxnSpPr>
        <p:spPr>
          <a:xfrm>
            <a:off x="6208330" y="32948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0DF5ED-022C-B27B-0CD4-F0714E32D597}"/>
              </a:ext>
            </a:extLst>
          </p:cNvPr>
          <p:cNvCxnSpPr>
            <a:cxnSpLocks/>
          </p:cNvCxnSpPr>
          <p:nvPr/>
        </p:nvCxnSpPr>
        <p:spPr>
          <a:xfrm>
            <a:off x="298094" y="3142442"/>
            <a:ext cx="532106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71D6B3A-55B0-D19E-1376-5F44EE569999}"/>
              </a:ext>
            </a:extLst>
          </p:cNvPr>
          <p:cNvSpPr txBox="1"/>
          <p:nvPr/>
        </p:nvSpPr>
        <p:spPr>
          <a:xfrm>
            <a:off x="228563" y="4343164"/>
            <a:ext cx="53389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097A45-F80B-0C94-B6B2-FEE3984FF03D}"/>
              </a:ext>
            </a:extLst>
          </p:cNvPr>
          <p:cNvSpPr txBox="1"/>
          <p:nvPr/>
        </p:nvSpPr>
        <p:spPr>
          <a:xfrm>
            <a:off x="6208330" y="4237717"/>
            <a:ext cx="5303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       &gt;3% of + growth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96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FF111-7EBF-CA71-D3FB-16D9C9BB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80857-5ABB-48B6-C42D-F303A1FA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5904" y="110836"/>
            <a:ext cx="6987881" cy="58927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F645C1-E47C-8830-D19B-C63F73276677}"/>
              </a:ext>
            </a:extLst>
          </p:cNvPr>
          <p:cNvSpPr txBox="1">
            <a:spLocks/>
          </p:cNvSpPr>
          <p:nvPr/>
        </p:nvSpPr>
        <p:spPr>
          <a:xfrm>
            <a:off x="8212433" y="35919"/>
            <a:ext cx="3442313" cy="207117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32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2024-2025 </a:t>
            </a:r>
            <a:br>
              <a:rPr lang="en-US" sz="32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32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32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D66550-1031-2EE9-9B2B-C6D1811F6F6B}"/>
              </a:ext>
            </a:extLst>
          </p:cNvPr>
          <p:cNvSpPr txBox="1">
            <a:spLocks/>
          </p:cNvSpPr>
          <p:nvPr/>
        </p:nvSpPr>
        <p:spPr>
          <a:xfrm>
            <a:off x="7911547" y="2456770"/>
            <a:ext cx="4142631" cy="147912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r>
              <a:rPr lang="en-US" sz="15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16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Previous Bas</a:t>
            </a:r>
          </a:p>
          <a:p>
            <a:pPr algn="ctr"/>
            <a:endParaRPr lang="en-US" sz="16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endParaRPr lang="en-US" sz="16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05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fontAlgn="t"/>
            <a:r>
              <a:rPr lang="en-US" sz="1050" dirty="0"/>
              <a:t> </a:t>
            </a: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CC413B-0BA9-CBAF-E4E1-1E793B7BEF40}"/>
              </a:ext>
            </a:extLst>
          </p:cNvPr>
          <p:cNvSpPr txBox="1">
            <a:spLocks/>
          </p:cNvSpPr>
          <p:nvPr/>
        </p:nvSpPr>
        <p:spPr>
          <a:xfrm>
            <a:off x="7935401" y="4111347"/>
            <a:ext cx="4142630" cy="163889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r>
              <a:rPr lang="en-US" sz="15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5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05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fontAlgn="t"/>
            <a:endParaRPr lang="en-US" sz="1050" dirty="0"/>
          </a:p>
          <a:p>
            <a:pPr fontAlgn="t"/>
            <a:endParaRPr lang="en-US" sz="1050" dirty="0"/>
          </a:p>
          <a:p>
            <a:pPr fontAlgn="t"/>
            <a:r>
              <a:rPr lang="en-US" sz="1050" dirty="0"/>
              <a:t> </a:t>
            </a:r>
          </a:p>
          <a:p>
            <a:endParaRPr lang="en-US" sz="15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3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endParaRPr lang="en-US" sz="16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3CF359D-43F3-3515-A02D-1577EEC3F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708374"/>
              </p:ext>
            </p:extLst>
          </p:nvPr>
        </p:nvGraphicFramePr>
        <p:xfrm>
          <a:off x="7975158" y="2456770"/>
          <a:ext cx="4057975" cy="1417320"/>
        </p:xfrm>
        <a:graphic>
          <a:graphicData uri="http://schemas.openxmlformats.org/drawingml/2006/table">
            <a:tbl>
              <a:tblPr/>
              <a:tblGrid>
                <a:gridCol w="3303290">
                  <a:extLst>
                    <a:ext uri="{9D8B030D-6E8A-4147-A177-3AD203B41FA5}">
                      <a16:colId xmlns:a16="http://schemas.microsoft.com/office/drawing/2014/main" val="391526455"/>
                    </a:ext>
                  </a:extLst>
                </a:gridCol>
                <a:gridCol w="754685">
                  <a:extLst>
                    <a:ext uri="{9D8B030D-6E8A-4147-A177-3AD203B41FA5}">
                      <a16:colId xmlns:a16="http://schemas.microsoft.com/office/drawing/2014/main" val="1194302062"/>
                    </a:ext>
                  </a:extLst>
                </a:gridCol>
              </a:tblGrid>
              <a:tr h="1540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Leadership Academy in Crosby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350,000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449739"/>
                  </a:ext>
                </a:extLst>
              </a:tr>
              <a:tr h="1540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Prairie view Grant match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41,000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827782"/>
                  </a:ext>
                </a:extLst>
              </a:tr>
              <a:tr h="1540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Facilities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230,000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807355"/>
                  </a:ext>
                </a:extLst>
              </a:tr>
              <a:tr h="1540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011720"/>
                  </a:ext>
                </a:extLst>
              </a:tr>
              <a:tr h="1540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New NPO HVAC System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1,789,450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15370"/>
                  </a:ext>
                </a:extLst>
              </a:tr>
              <a:tr h="1540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 EAST       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1,700,000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979950"/>
                  </a:ext>
                </a:extLst>
              </a:tr>
              <a:tr h="1540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 WEST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285,000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616221"/>
                  </a:ext>
                </a:extLst>
              </a:tr>
              <a:tr h="1540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Benefits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150,000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4474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3EF18B1-E0DA-197A-E108-BCC8AB474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29676"/>
              </p:ext>
            </p:extLst>
          </p:nvPr>
        </p:nvGraphicFramePr>
        <p:xfrm>
          <a:off x="8030817" y="4168795"/>
          <a:ext cx="4023361" cy="1524000"/>
        </p:xfrm>
        <a:graphic>
          <a:graphicData uri="http://schemas.openxmlformats.org/drawingml/2006/table">
            <a:tbl>
              <a:tblPr/>
              <a:tblGrid>
                <a:gridCol w="3191411">
                  <a:extLst>
                    <a:ext uri="{9D8B030D-6E8A-4147-A177-3AD203B41FA5}">
                      <a16:colId xmlns:a16="http://schemas.microsoft.com/office/drawing/2014/main" val="1170365181"/>
                    </a:ext>
                  </a:extLst>
                </a:gridCol>
                <a:gridCol w="831950">
                  <a:extLst>
                    <a:ext uri="{9D8B030D-6E8A-4147-A177-3AD203B41FA5}">
                      <a16:colId xmlns:a16="http://schemas.microsoft.com/office/drawing/2014/main" val="28852389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HeadStart Place Holder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400,000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760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HeadStart Place Holder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(400,000)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256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Adult Ed Place Holder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267,717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494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Adult Ed Place Holder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16,287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532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Capital Project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249,472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935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Capital Project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361,969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6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Capital Project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2,151,419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1140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Choice Partners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2,685,000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99036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5813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3EA25-B3DF-D8F7-2CED-0D9C5F13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1B8BC07-E106-3557-CA45-B66D2A6E226B}"/>
              </a:ext>
            </a:extLst>
          </p:cNvPr>
          <p:cNvSpPr txBox="1"/>
          <p:nvPr/>
        </p:nvSpPr>
        <p:spPr>
          <a:xfrm>
            <a:off x="634756" y="-106838"/>
            <a:ext cx="10661317" cy="2096087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3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3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August 31, 2025</a:t>
            </a:r>
            <a:endParaRPr sz="20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88B30-4CA4-1EC0-D91A-76BC77AD3A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1964" y="1989249"/>
            <a:ext cx="9800625" cy="4301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436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208CE-E500-743B-FE04-9622A9DF3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CEF2C2-CC48-BC77-FDC0-8DC9900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23A6AA3-94F3-73DD-465C-3F548310454A}"/>
              </a:ext>
            </a:extLst>
          </p:cNvPr>
          <p:cNvSpPr txBox="1"/>
          <p:nvPr/>
        </p:nvSpPr>
        <p:spPr>
          <a:xfrm>
            <a:off x="634756" y="-106838"/>
            <a:ext cx="10661317" cy="2088392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3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/>
            <a:r>
              <a:rPr lang="en-US" sz="20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August 31, 2025</a:t>
            </a:r>
            <a:endParaRPr sz="20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3591B-0B77-7FF5-704B-7473CE05EE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4756" y="2092625"/>
            <a:ext cx="10889673" cy="4086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4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F1674-001C-2D21-B767-3EF66538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5EA9-20A1-2796-5767-E60589BE4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34" y="597529"/>
            <a:ext cx="8021699" cy="3982635"/>
          </a:xfrm>
        </p:spPr>
        <p:txBody>
          <a:bodyPr>
            <a:noAutofit/>
          </a:bodyPr>
          <a:lstStyle/>
          <a:p>
            <a:pPr marL="12700" marR="5080" algn="ctr">
              <a:lnSpc>
                <a:spcPct val="100000"/>
              </a:lnSpc>
              <a:spcBef>
                <a:spcPts val="0"/>
              </a:spcBef>
            </a:pPr>
            <a:r>
              <a:rPr lang="en-US" sz="4400" spc="-60" dirty="0"/>
              <a:t>Highlights of Interim Financial Report (unaudited)</a:t>
            </a:r>
            <a:br>
              <a:rPr lang="en-US" sz="4400" spc="-60" dirty="0"/>
            </a:br>
            <a:r>
              <a:rPr lang="en-US" sz="4400" spc="-60" dirty="0"/>
              <a:t>Preliminary - </a:t>
            </a:r>
            <a:br>
              <a:rPr lang="en-US" sz="4400" spc="-60" dirty="0"/>
            </a:br>
            <a:r>
              <a:rPr lang="en-US" sz="4400" spc="-60" dirty="0"/>
              <a:t>prior to accruals and         year end adjustments -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C03D3-9177-DD3F-74DA-87663AD4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Roboto"/>
                <a:cs typeface="Roboto"/>
              </a:rPr>
              <a:t>August 31, 2025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object 4" descr="Two people looking at computer monitor">
            <a:extLst>
              <a:ext uri="{FF2B5EF4-FFF2-40B4-BE49-F238E27FC236}">
                <a16:creationId xmlns:a16="http://schemas.microsoft.com/office/drawing/2014/main" id="{621E6A20-7D46-1264-0BFB-A1DD62A7834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r="20865"/>
          <a:stretch/>
        </p:blipFill>
        <p:spPr>
          <a:xfrm>
            <a:off x="7974985" y="1548518"/>
            <a:ext cx="4054381" cy="3760963"/>
          </a:xfrm>
          <a:prstGeom prst="ellipse">
            <a:avLst/>
          </a:prstGeom>
          <a:ln w="635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54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66197-6D34-ED45-A6AF-F8802B6F3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676A1A-BC85-88A5-8B56-E5FE2693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9E1E985-6E8A-0E30-D8C8-3BA10CF38EDF}"/>
              </a:ext>
            </a:extLst>
          </p:cNvPr>
          <p:cNvSpPr txBox="1"/>
          <p:nvPr/>
        </p:nvSpPr>
        <p:spPr>
          <a:xfrm>
            <a:off x="639417" y="-97601"/>
            <a:ext cx="10661317" cy="1108637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/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August 31,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9EBC4-45E0-C07C-4CC1-10BF43708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436" y="1011035"/>
            <a:ext cx="8990558" cy="4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3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25A86-FD3C-D41B-D0DD-D0CCF67E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ADF96B-8672-CB36-0A37-F32068AC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E316888-6251-559A-AFD0-2CD4C87204C4}"/>
              </a:ext>
            </a:extLst>
          </p:cNvPr>
          <p:cNvSpPr txBox="1"/>
          <p:nvPr/>
        </p:nvSpPr>
        <p:spPr>
          <a:xfrm>
            <a:off x="639417" y="-97601"/>
            <a:ext cx="10661317" cy="1108637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/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August 31,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FFFCA-69D3-7090-7CF9-42732E4EAE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0975" y="1003384"/>
            <a:ext cx="11506200" cy="5568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525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302092-0026-74C2-9160-EADB83AB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BCD7D0-3788-B6F9-575E-16F0F7ECE1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9562"/>
            <a:ext cx="10515600" cy="13255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 </a:t>
            </a:r>
            <a:br>
              <a:rPr lang="en-US" dirty="0"/>
            </a:br>
            <a:r>
              <a:rPr lang="en-US" dirty="0"/>
              <a:t>TAX COLLECTIONS COMPARATIVE ANALYSIS </a:t>
            </a:r>
            <a:br>
              <a:rPr lang="en-US" dirty="0"/>
            </a:br>
            <a:r>
              <a:rPr lang="en-US" dirty="0"/>
              <a:t>Fiscal Year-To-Date as of August 31,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D50C5-C785-4C14-6292-F2E6DEF789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3199" y="1495425"/>
            <a:ext cx="11903075" cy="45315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CC3D00-5551-0D19-20CC-BABE5CC37547}"/>
              </a:ext>
            </a:extLst>
          </p:cNvPr>
          <p:cNvSpPr/>
          <p:nvPr/>
        </p:nvSpPr>
        <p:spPr>
          <a:xfrm>
            <a:off x="10595560" y="1634521"/>
            <a:ext cx="1208513" cy="48984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$653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3FF04-9F48-7AE1-A293-67A5B8706AAE}"/>
              </a:ext>
            </a:extLst>
          </p:cNvPr>
          <p:cNvSpPr txBox="1"/>
          <p:nvPr/>
        </p:nvSpPr>
        <p:spPr>
          <a:xfrm>
            <a:off x="769997" y="6027003"/>
            <a:ext cx="4624039" cy="830997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chemeClr val="bg1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chemeClr val="bg1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 dirty="0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E04A8A-F3D3-26DF-E6E3-2EF670245C78}"/>
              </a:ext>
            </a:extLst>
          </p:cNvPr>
          <p:cNvSpPr/>
          <p:nvPr/>
        </p:nvSpPr>
        <p:spPr>
          <a:xfrm>
            <a:off x="3082016" y="1634521"/>
            <a:ext cx="1208513" cy="48984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$665B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46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D3B9-9A13-278B-5ECF-0EEFF485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97271"/>
            <a:ext cx="10515600" cy="127894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INTERIM FINANCIAL REPORT (unaudited) TAX COLLECTIONS </a:t>
            </a:r>
            <a:br>
              <a:rPr lang="en-US" sz="2200" dirty="0"/>
            </a:br>
            <a:r>
              <a:rPr lang="en-US" sz="2200" dirty="0"/>
              <a:t>Fiscal Year-To-Date as of August 31, 2025 </a:t>
            </a:r>
            <a:br>
              <a:rPr lang="en-US" sz="2200" dirty="0"/>
            </a:br>
            <a:r>
              <a:rPr lang="en-US" sz="2200" dirty="0"/>
              <a:t>(12th month / 12 months)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90CA4-88C2-0112-B205-1E10F4B2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2CD39-3752-CEBA-0B87-96F9018964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7565" y="1275826"/>
            <a:ext cx="11030125" cy="4857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865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241AC-8658-B2A7-868B-9D158BCDA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12AF-15D3-C644-944E-F9F6F7A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97271"/>
            <a:ext cx="10515600" cy="127894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INTERIM FINANCIAL REPORT (unaudited) TAX COLLECTIONS </a:t>
            </a:r>
            <a:br>
              <a:rPr lang="en-US" sz="2200" dirty="0"/>
            </a:br>
            <a:r>
              <a:rPr lang="en-US" sz="2200" dirty="0"/>
              <a:t>Fiscal Year-To-Date as of August 31, 2025 </a:t>
            </a:r>
            <a:br>
              <a:rPr lang="en-US" sz="2200" dirty="0"/>
            </a:br>
            <a:r>
              <a:rPr lang="en-US" sz="2200" dirty="0"/>
              <a:t>(12th month / 12 months)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2855D-9E52-0978-BE55-92646AF5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3821F-B3F3-D4D5-E692-28CE1A9DD7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0975" y="1376219"/>
            <a:ext cx="11356571" cy="447667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85F7267-957C-2BD7-C19A-7B57E6A3711A}"/>
              </a:ext>
            </a:extLst>
          </p:cNvPr>
          <p:cNvSpPr/>
          <p:nvPr/>
        </p:nvSpPr>
        <p:spPr>
          <a:xfrm>
            <a:off x="7516780" y="988651"/>
            <a:ext cx="685800" cy="566017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2FF961A-360D-CF83-5C89-4803985F4C82}"/>
              </a:ext>
            </a:extLst>
          </p:cNvPr>
          <p:cNvSpPr/>
          <p:nvPr/>
        </p:nvSpPr>
        <p:spPr>
          <a:xfrm rot="5400000">
            <a:off x="11232745" y="3526098"/>
            <a:ext cx="609601" cy="624958"/>
          </a:xfrm>
          <a:prstGeom prst="down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2744B7F-58C7-11B1-129D-05A3746D464A}"/>
              </a:ext>
            </a:extLst>
          </p:cNvPr>
          <p:cNvSpPr/>
          <p:nvPr/>
        </p:nvSpPr>
        <p:spPr>
          <a:xfrm>
            <a:off x="764309" y="6031346"/>
            <a:ext cx="9414164" cy="826654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$850,000/$32,184,041 =  2.64% Collection and assessment costs </a:t>
            </a:r>
          </a:p>
          <a:p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054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F577B-4D70-7DEB-1D0E-23B25FF4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90FA-2139-25F6-CFB0-49F2143E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97271"/>
            <a:ext cx="10515600" cy="127894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INTERIM FINANCIAL REPORT (unaudited) TAX COLLECTIONS </a:t>
            </a:r>
            <a:br>
              <a:rPr lang="en-US" sz="2200" dirty="0"/>
            </a:br>
            <a:r>
              <a:rPr lang="en-US" sz="2200" dirty="0"/>
              <a:t>Fiscal Year-To-Date as of August 31, 2025 </a:t>
            </a:r>
            <a:br>
              <a:rPr lang="en-US" sz="2200" dirty="0"/>
            </a:br>
            <a:r>
              <a:rPr lang="en-US" sz="2200" dirty="0"/>
              <a:t>(12th month / 12 months)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DEAB0-1930-F00E-BA12-F2551F4C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25</a:t>
            </a:fld>
            <a:endParaRPr lang="en-US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CCF0CE0-CE84-BC5A-901D-9A574BAC629E}"/>
              </a:ext>
            </a:extLst>
          </p:cNvPr>
          <p:cNvSpPr/>
          <p:nvPr/>
        </p:nvSpPr>
        <p:spPr>
          <a:xfrm>
            <a:off x="764309" y="6031346"/>
            <a:ext cx="9414164" cy="826654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2024 Approved Tax Rate = $0.004799/$100 Property Assessment/Appraisal - --&gt;  Annual Tax on a $259,375 - $51,875 = $207,500/100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.004799 = $9.958 (net of 20%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$850,000/$32,184,041 =  2.64% Collection and assessment costs </a:t>
            </a:r>
          </a:p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92B53-CDF0-751F-5DC8-0D9BF1E36D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6746" y="1219200"/>
            <a:ext cx="9776137" cy="473392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F9EADDF-31EC-A100-6678-3DD3DA7A0010}"/>
              </a:ext>
            </a:extLst>
          </p:cNvPr>
          <p:cNvSpPr/>
          <p:nvPr/>
        </p:nvSpPr>
        <p:spPr>
          <a:xfrm rot="10800000">
            <a:off x="10842619" y="2358843"/>
            <a:ext cx="1155417" cy="485958"/>
          </a:xfrm>
          <a:prstGeom prst="right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465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FA99-7201-CD58-375E-D0A4C81B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6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39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August 31, 2025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D1126-EE88-3F7E-6DA6-82A919CD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43AF5-66AE-93ED-377F-91F4DC1B2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2863" y="1404534"/>
            <a:ext cx="10530937" cy="203567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8F47A5-7A66-9870-3892-69A3EEFBD857}"/>
              </a:ext>
            </a:extLst>
          </p:cNvPr>
          <p:cNvSpPr/>
          <p:nvPr/>
        </p:nvSpPr>
        <p:spPr>
          <a:xfrm>
            <a:off x="1015464" y="3740288"/>
            <a:ext cx="9938863" cy="2550146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A775F-95B3-908B-89C7-0D92E41C8C9D}"/>
              </a:ext>
            </a:extLst>
          </p:cNvPr>
          <p:cNvSpPr txBox="1"/>
          <p:nvPr/>
        </p:nvSpPr>
        <p:spPr>
          <a:xfrm>
            <a:off x="1126567" y="3815032"/>
            <a:ext cx="99388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047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D4D9-C121-9B62-A9F6-9D201904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August 31, 2025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425334-45BA-91E2-7C8C-0AE4F212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7ED60-A139-B848-A62F-270FF7EF71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2964" y="1325563"/>
            <a:ext cx="11446071" cy="4548764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6003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F247-CB25-FA6D-8EEF-0D13DCC1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300" kern="0" dirty="0"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33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3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September 10th</a:t>
            </a:r>
            <a:r>
              <a:rPr lang="en-US" sz="3300" kern="0" dirty="0"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, </a:t>
            </a:r>
            <a:r>
              <a:rPr lang="en-US" sz="3300" dirty="0"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dirty="0">
                <a:ea typeface="Roboto"/>
                <a:cs typeface="Adobe Devanagari" panose="02040503050201020203" pitchFamily="18" charset="0"/>
              </a:rPr>
              <a:t>(unaudited)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160BF8-D647-5908-FF2F-F2990722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9F313-787D-8D8A-2F45-6565A616A30E}"/>
              </a:ext>
            </a:extLst>
          </p:cNvPr>
          <p:cNvSpPr txBox="1">
            <a:spLocks/>
          </p:cNvSpPr>
          <p:nvPr/>
        </p:nvSpPr>
        <p:spPr>
          <a:xfrm>
            <a:off x="838200" y="26904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 kern="0" dirty="0">
                <a:solidFill>
                  <a:schemeClr val="tx1"/>
                </a:solidFill>
                <a:ea typeface="Roboto"/>
                <a:cs typeface="Adobe Devanagari" panose="02040503050201020203" pitchFamily="18" charset="0"/>
              </a:rPr>
              <a:t>NO BUDGET AMENDMENTS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303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272F-D729-B102-FBA3-87CB0A358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 Foundation Update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DBA50-34AB-F001-46F6-B80008605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August31</a:t>
            </a:r>
            <a:r>
              <a:rPr lang="en-US" baseline="30000" dirty="0"/>
              <a:t>st</a:t>
            </a:r>
            <a:r>
              <a:rPr lang="en-US" dirty="0"/>
              <a:t>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C9A39-0586-B26B-0BC0-004BE5B67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465" y="4572923"/>
            <a:ext cx="4908481" cy="1763168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2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8094-80A3-8BCB-405A-85414EC4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292936"/>
            <a:ext cx="10515600" cy="789907"/>
          </a:xfrm>
        </p:spPr>
        <p:txBody>
          <a:bodyPr/>
          <a:lstStyle/>
          <a:p>
            <a:r>
              <a:rPr lang="en-US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oboto"/>
              </a:rPr>
              <a:t>Posted on Our Website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45B05-0F8F-9EC0-4F33-21703E3F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1C69E2-CE42-A5CE-BC29-5139BADEF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2249905" cy="2485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31856C-957A-A76C-F642-131C424B6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731" y="3313229"/>
            <a:ext cx="2249905" cy="2593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51F2D6-E9C9-C5AF-9CE8-87EF21CE3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075" y="3306004"/>
            <a:ext cx="2363233" cy="2608265"/>
          </a:xfrm>
          <a:prstGeom prst="rect">
            <a:avLst/>
          </a:prstGeom>
        </p:spPr>
      </p:pic>
      <p:pic>
        <p:nvPicPr>
          <p:cNvPr id="18" name="Picture 17" descr="A logo with a star and a circle&#10;&#10;AI-generated content may be incorrect.">
            <a:extLst>
              <a:ext uri="{FF2B5EF4-FFF2-40B4-BE49-F238E27FC236}">
                <a16:creationId xmlns:a16="http://schemas.microsoft.com/office/drawing/2014/main" id="{759CAAF1-53E8-8670-965B-6AD6FF0BA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747" y="3306004"/>
            <a:ext cx="2478505" cy="2593813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FF4BEF18-A59D-A84C-FA75-ED045E9DF11A}"/>
              </a:ext>
            </a:extLst>
          </p:cNvPr>
          <p:cNvSpPr txBox="1"/>
          <p:nvPr/>
        </p:nvSpPr>
        <p:spPr>
          <a:xfrm>
            <a:off x="310181" y="1082843"/>
            <a:ext cx="9967293" cy="1361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2000" b="1" u="sng" spc="-5" dirty="0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2000" b="1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2000" b="1" spc="-5" dirty="0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2000" b="1" u="sng" spc="-5" dirty="0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226CD1-5056-CB22-B445-B983E6ACC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2690" y="3306005"/>
            <a:ext cx="2363233" cy="2606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38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BE17-188B-A730-9A76-0F9F9EEA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25" y="0"/>
            <a:ext cx="854298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Statement of Financial Position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1AF51-6BBC-ACE7-55CD-6EE53351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8F9354E-3338-1DD5-4D68-820586C097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1000" y="1465308"/>
            <a:ext cx="7162800" cy="531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DFA697-C505-93D4-68CD-3E9D388CDFEF}"/>
              </a:ext>
            </a:extLst>
          </p:cNvPr>
          <p:cNvSpPr/>
          <p:nvPr/>
        </p:nvSpPr>
        <p:spPr>
          <a:xfrm>
            <a:off x="8438946" y="4528847"/>
            <a:ext cx="3062436" cy="1160753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Net Equity 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</a:rPr>
              <a:t>$238,446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81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F4E3-36DB-E5C6-DBA0-4BDBB8C9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641F-375E-39BC-972C-240727C3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727" y="0"/>
            <a:ext cx="720436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Transaction Detail by Inflow &amp; Outflow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38E87-2787-2EFA-0ED5-E3207630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A849D-25B9-AA4E-FC5C-8E1AE4EACE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0909" y="1325563"/>
            <a:ext cx="11456266" cy="5408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392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8072-BE5D-C918-0BAC-6A2E816CC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PFC &amp; LEASE REVENUE PROJECTS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79A5C-C5BC-8EBB-1D68-2BDFFD1B0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August31</a:t>
            </a:r>
            <a:r>
              <a:rPr lang="en-US" baseline="30000" dirty="0"/>
              <a:t>st</a:t>
            </a:r>
            <a:r>
              <a:rPr lang="en-US" dirty="0"/>
              <a:t>, 2025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278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52" y="1122363"/>
            <a:ext cx="6664126" cy="2387600"/>
          </a:xfrm>
        </p:spPr>
        <p:txBody>
          <a:bodyPr anchor="b">
            <a:normAutofit fontScale="90000"/>
          </a:bodyPr>
          <a:lstStyle/>
          <a:p>
            <a:br>
              <a:rPr lang="en-US" sz="3334" dirty="0"/>
            </a:br>
            <a:r>
              <a:rPr lang="en-US" sz="4467" dirty="0">
                <a:latin typeface="Arial Black" panose="020B0A04020102020204" pitchFamily="34" charset="0"/>
              </a:rPr>
              <a:t>Small Business Report FY2024-25</a:t>
            </a:r>
            <a:br>
              <a:rPr lang="en-US" sz="4467" dirty="0">
                <a:latin typeface="Arial Black" panose="020B0A04020102020204" pitchFamily="34" charset="0"/>
              </a:rPr>
            </a:br>
            <a:r>
              <a:rPr lang="en-US" sz="4467" dirty="0"/>
              <a:t>09/01/24 to 08/31/25</a:t>
            </a:r>
            <a:br>
              <a:rPr lang="en-US" sz="4467" dirty="0">
                <a:latin typeface="Arial Black" panose="020B0A04020102020204" pitchFamily="34" charset="0"/>
              </a:rPr>
            </a:br>
            <a:r>
              <a:rPr lang="en-US" sz="2933" dirty="0"/>
              <a:t> </a:t>
            </a:r>
            <a:br>
              <a:rPr lang="en-US" sz="1933" dirty="0"/>
            </a:br>
            <a:endParaRPr lang="en-US" sz="1933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C67684-69B6-8FA4-95B6-7FACACC17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Submitted by: </a:t>
            </a:r>
          </a:p>
          <a:p>
            <a:r>
              <a:rPr lang="en-US" sz="2667" dirty="0"/>
              <a:t>Dr. Edna E. Johnson, </a:t>
            </a:r>
          </a:p>
          <a:p>
            <a:r>
              <a:rPr lang="en-US" sz="2667" dirty="0"/>
              <a:t>Procurement Services Director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7" name="object 7"/>
          <p:cNvSpPr txBox="1"/>
          <p:nvPr/>
        </p:nvSpPr>
        <p:spPr>
          <a:xfrm>
            <a:off x="925210" y="651892"/>
            <a:ext cx="4337050" cy="592962"/>
          </a:xfrm>
          <a:prstGeom prst="rect">
            <a:avLst/>
          </a:prstGeom>
        </p:spPr>
        <p:txBody>
          <a:bodyPr vert="horz" wrap="square" lIns="0" tIns="122343" rIns="0" bIns="0" rtlCol="0">
            <a:spAutoFit/>
          </a:bodyPr>
          <a:lstStyle/>
          <a:p>
            <a:pPr marL="8467">
              <a:spcBef>
                <a:spcPts val="963"/>
              </a:spcBef>
            </a:pPr>
            <a:r>
              <a:rPr sz="1400" b="1" spc="2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400" b="1" spc="5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400" b="1" spc="23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400" b="1" spc="53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400" b="1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400" b="1" spc="53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400" b="1" spc="23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400" b="1" spc="53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400" b="1" spc="2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400">
              <a:latin typeface="Roboto"/>
              <a:cs typeface="Roboto"/>
            </a:endParaRPr>
          </a:p>
          <a:p>
            <a:pPr marL="8467">
              <a:spcBef>
                <a:spcPts val="683"/>
              </a:spcBef>
            </a:pP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7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7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3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7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067" spc="4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067" spc="17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067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38" y="228600"/>
            <a:ext cx="5010222" cy="5910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19592"/>
            <a:ext cx="5140799" cy="4330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6199051" y="228600"/>
            <a:ext cx="4876800" cy="132724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2933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933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for Construction</a:t>
            </a:r>
            <a:endParaRPr lang="en-US" sz="2933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1DE4D1-FCDC-7297-BC5C-168BABF8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6096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815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30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46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61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76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91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707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522" algn="l" defTabSz="60963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27" y="1561763"/>
            <a:ext cx="5513373" cy="543262"/>
          </a:xfrm>
        </p:spPr>
        <p:txBody>
          <a:bodyPr vert="horz" lIns="60960" tIns="30480" rIns="60960" bIns="30480" rtlCol="0" anchor="ctr">
            <a:normAutofit/>
          </a:bodyPr>
          <a:lstStyle/>
          <a:p>
            <a:r>
              <a:rPr lang="en-US" sz="3334" dirty="0">
                <a:solidFill>
                  <a:schemeClr val="tx1"/>
                </a:solidFill>
              </a:rPr>
              <a:t>Content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88EC27-A2EB-47DD-9727-FE9B21AA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fld id="{19B51A1E-902D-48AF-9020-955120F399B6}" type="slidenum">
              <a:rPr lang="en-US" noProof="0" smtClean="0"/>
              <a:pPr>
                <a:spcAft>
                  <a:spcPts val="400"/>
                </a:spcAft>
              </a:pPr>
              <a:t>35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736" y="2550087"/>
            <a:ext cx="8342313" cy="2411413"/>
          </a:xfrm>
        </p:spPr>
        <p:txBody>
          <a:bodyPr vert="horz" lIns="60960" tIns="30480" rIns="60960" bIns="30480" rtlCol="0">
            <a:normAutofit/>
          </a:bodyPr>
          <a:lstStyle/>
          <a:p>
            <a:pPr marL="609630"/>
            <a:r>
              <a:rPr lang="en-US" sz="2933" dirty="0"/>
              <a:t>Small Business Expenditures for FY2024-25 Year to Date (09/01/24 to 08/31/25)</a:t>
            </a:r>
          </a:p>
          <a:p>
            <a:pPr marL="609630"/>
            <a:r>
              <a:rPr lang="en-US" sz="2933" dirty="0"/>
              <a:t>Graphic </a:t>
            </a:r>
          </a:p>
          <a:p>
            <a:pPr marL="609630"/>
            <a:r>
              <a:rPr lang="en-US" sz="2933" dirty="0"/>
              <a:t>List of Small Businesses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BD2E78-931D-80D9-8E22-9053424D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625" y="314731"/>
            <a:ext cx="8627165" cy="71894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67" dirty="0"/>
            </a:br>
            <a:r>
              <a:rPr lang="en-US" sz="3700" dirty="0">
                <a:solidFill>
                  <a:schemeClr val="bg1"/>
                </a:solidFill>
              </a:rPr>
              <a:t>Expenditures FY 2024-25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 (09/01/24 to 08/31/2025) </a:t>
            </a:r>
            <a:br>
              <a:rPr lang="en-US" sz="3667" dirty="0"/>
            </a:br>
            <a:endParaRPr lang="en-US" sz="3667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E3331-A0DF-E6C4-C302-A904B91D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738E6-D7C9-FDC9-E9A3-92646DD7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674" y="1446962"/>
            <a:ext cx="11759478" cy="4712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4106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3B608-0921-9E84-FA74-AD8D22BA9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7DD2DC9-CD77-C32D-848F-AD5889A0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3667" dirty="0"/>
            </a:br>
            <a:endParaRPr lang="en-US" sz="3667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1DBD1-0D0D-F101-21E6-50FF765D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650" y="6220142"/>
            <a:ext cx="6394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37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568FB-2515-28DA-6BC6-8D724F1E2960}"/>
              </a:ext>
            </a:extLst>
          </p:cNvPr>
          <p:cNvSpPr txBox="1"/>
          <p:nvPr/>
        </p:nvSpPr>
        <p:spPr>
          <a:xfrm rot="10800000" flipV="1">
            <a:off x="4013650" y="-69463"/>
            <a:ext cx="65221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List of Small Businesses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FY 2024-25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4F211-5FF6-1226-18B9-93F99B6F9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71" y="1431723"/>
            <a:ext cx="10715046" cy="5192983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702C8CE-F519-2DF8-A882-8309189C182F}"/>
              </a:ext>
            </a:extLst>
          </p:cNvPr>
          <p:cNvSpPr txBox="1">
            <a:spLocks/>
          </p:cNvSpPr>
          <p:nvPr/>
        </p:nvSpPr>
        <p:spPr>
          <a:xfrm>
            <a:off x="8822635" y="6442834"/>
            <a:ext cx="63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8629736" y="2147729"/>
            <a:ext cx="3449053" cy="188448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As of August 31, 2025</a:t>
            </a:r>
            <a:endParaRPr lang="en-US" sz="2667" b="1" dirty="0">
              <a:solidFill>
                <a:srgbClr val="002856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38</a:t>
            </a:fld>
            <a:endParaRPr lang="en-US" sz="1867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842554" y="85504"/>
            <a:ext cx="10648406" cy="1077218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6295830" y="5962185"/>
              <a:ext cx="240" cy="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0" y="5926185"/>
                <a:ext cx="72000" cy="72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0572" y="1454292"/>
            <a:ext cx="6667842" cy="512501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1F8F849-64D1-B02A-C800-67C0B168F8A4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38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8357937" y="2109537"/>
            <a:ext cx="3376863" cy="2792679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2667" b="1" dirty="0">
              <a:solidFill>
                <a:srgbClr val="002856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As of August 31, 2025</a:t>
            </a:r>
            <a:endParaRPr lang="en-US" sz="2667" b="1" dirty="0">
              <a:solidFill>
                <a:srgbClr val="002856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39</a:t>
            </a:fld>
            <a:endParaRPr lang="en-US" sz="1867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798400" y="350660"/>
            <a:ext cx="7955201" cy="8309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6295830" y="5962185"/>
              <a:ext cx="240" cy="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0" y="5926185"/>
                <a:ext cx="72000" cy="72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9281" y="1496291"/>
            <a:ext cx="7693379" cy="462741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BD0B05B-598B-7A76-E33F-88659B933049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39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0C60E66-B7E7-F252-9379-9627E8692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708" y="974520"/>
            <a:ext cx="7144348" cy="3002775"/>
          </a:xfrm>
        </p:spPr>
        <p:txBody>
          <a:bodyPr anchor="t">
            <a:normAutofit fontScale="62500" lnSpcReduction="20000"/>
          </a:bodyPr>
          <a:lstStyle/>
          <a:p>
            <a:pPr marL="339725" marR="2479675" indent="-3397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$0K in tax revenue this month</a:t>
            </a:r>
          </a:p>
          <a:p>
            <a:pPr marL="339725" marR="2479675" indent="-3397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Next Debt Svc payment is Feb 2026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GF Revenues at  </a:t>
            </a:r>
            <a:r>
              <a:rPr lang="en-US" b="1" spc="-5" dirty="0">
                <a:solidFill>
                  <a:srgbClr val="FF0000"/>
                </a:solidFill>
                <a:latin typeface="Roboto"/>
                <a:cs typeface="Roboto"/>
              </a:rPr>
              <a:t>90%      </a:t>
            </a:r>
            <a:endParaRPr lang="en-US" b="1" spc="-5" dirty="0">
              <a:solidFill>
                <a:schemeClr val="tx1"/>
              </a:solidFill>
              <a:latin typeface="Roboto"/>
              <a:cs typeface="Roboto"/>
            </a:endParaRP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GF Expenditures at </a:t>
            </a:r>
            <a:r>
              <a:rPr lang="en-US" b="1" spc="-5" dirty="0">
                <a:solidFill>
                  <a:srgbClr val="FF0000"/>
                </a:solidFill>
                <a:latin typeface="Roboto"/>
                <a:cs typeface="Roboto"/>
              </a:rPr>
              <a:t>83% </a:t>
            </a:r>
            <a:endParaRPr lang="en-US" b="1" spc="-5" dirty="0">
              <a:solidFill>
                <a:schemeClr val="tx1"/>
              </a:solidFill>
              <a:latin typeface="Roboto"/>
              <a:cs typeface="Roboto"/>
            </a:endParaRP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  <a:tabLst>
                <a:tab pos="3827463" algn="l"/>
              </a:tabLst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$38M in Equity(F Bal) as of August 2025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$38,740 August Donations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Values at $</a:t>
            </a:r>
            <a:r>
              <a:rPr lang="en-US" b="1" spc="-5" dirty="0">
                <a:solidFill>
                  <a:srgbClr val="FF0000"/>
                </a:solidFill>
                <a:latin typeface="Roboto"/>
                <a:cs typeface="Roboto"/>
              </a:rPr>
              <a:t>653B</a:t>
            </a: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 out of </a:t>
            </a:r>
            <a:r>
              <a:rPr lang="en-US" b="1" spc="-5" dirty="0">
                <a:solidFill>
                  <a:srgbClr val="FF0000"/>
                </a:solidFill>
                <a:latin typeface="Roboto"/>
                <a:cs typeface="Roboto"/>
              </a:rPr>
              <a:t>$665B </a:t>
            </a: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Projected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b="1" spc="-5" dirty="0">
                <a:solidFill>
                  <a:schemeClr val="tx1"/>
                </a:solidFill>
                <a:latin typeface="Roboto"/>
                <a:cs typeface="Roboto"/>
              </a:rPr>
              <a:t>Choice at $10.2M Benefit </a:t>
            </a:r>
            <a:r>
              <a:rPr lang="en-US" sz="3200" b="1" spc="-5" dirty="0">
                <a:solidFill>
                  <a:schemeClr val="tx1"/>
                </a:solidFill>
                <a:latin typeface="Roboto"/>
                <a:cs typeface="Roboto"/>
              </a:rPr>
              <a:t>Variance</a:t>
            </a:r>
          </a:p>
          <a:p>
            <a:pPr marL="339725" marR="2479675" indent="-327025">
              <a:lnSpc>
                <a:spcPct val="1078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sz="29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 Foundation at $238K in Equity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F76BC-5AF4-B015-96A7-C5E1AC441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136" y="928315"/>
            <a:ext cx="6149191" cy="287624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12% small business -August 25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99% Irvington Project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Phase I Projects – just pending retainage release and closeout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solidFill>
                  <a:schemeClr val="tx1"/>
                </a:solidFill>
              </a:rPr>
              <a:t>Tax Calendar and public hearing to be scheduled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solidFill>
                  <a:schemeClr val="tx1"/>
                </a:solidFill>
              </a:rPr>
              <a:t>IPASS for Sept 12, 2025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b="1" dirty="0">
                <a:solidFill>
                  <a:schemeClr val="tx1"/>
                </a:solidFill>
              </a:rPr>
              <a:t>ASBO Award for the Comprehensive Annual Financial Report  - # 22  in a row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75246-965B-7F7A-9064-4A71770F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2B813CD-990A-A23E-5927-8704F1BE6650}"/>
              </a:ext>
            </a:extLst>
          </p:cNvPr>
          <p:cNvSpPr txBox="1">
            <a:spLocks/>
          </p:cNvSpPr>
          <p:nvPr/>
        </p:nvSpPr>
        <p:spPr>
          <a:xfrm>
            <a:off x="230704" y="82461"/>
            <a:ext cx="113442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8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Top 15 Highlights points for August 2025</a:t>
            </a:r>
            <a:endParaRPr lang="en-US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388DE-1410-BDD2-BE34-2F671CA9445B}"/>
              </a:ext>
            </a:extLst>
          </p:cNvPr>
          <p:cNvSpPr txBox="1"/>
          <p:nvPr/>
        </p:nvSpPr>
        <p:spPr>
          <a:xfrm>
            <a:off x="319708" y="4369676"/>
            <a:ext cx="11524629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Outlook   Trend :  Finance         -   Tax Revenues being received – Projected to utilize fund balance for operations given unrealized revenues</a:t>
            </a:r>
          </a:p>
          <a:p>
            <a:r>
              <a:rPr lang="en-US" b="1" dirty="0"/>
              <a:t>                                                             Revenues and exp. Below target</a:t>
            </a:r>
          </a:p>
          <a:p>
            <a:r>
              <a:rPr lang="en-US" b="1" dirty="0"/>
              <a:t>                                 Operations  -    Normal Operations</a:t>
            </a:r>
          </a:p>
          <a:p>
            <a:r>
              <a:rPr lang="en-US" b="1" dirty="0"/>
              <a:t>                                 Legislative   -    Assessing Impact to HCDE</a:t>
            </a:r>
          </a:p>
          <a:p>
            <a:r>
              <a:rPr lang="en-US" b="1" dirty="0"/>
              <a:t>                                 Finance        -    Assessing grant awards pending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51EBF-3C39-D32D-2BF0-04CD0F18D1D9}"/>
              </a:ext>
            </a:extLst>
          </p:cNvPr>
          <p:cNvSpPr txBox="1"/>
          <p:nvPr/>
        </p:nvSpPr>
        <p:spPr>
          <a:xfrm>
            <a:off x="6593655" y="3506513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NOTE:  Preliminary amounts before FY closing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74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8117305" y="2336125"/>
            <a:ext cx="3962400" cy="1430392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As of August 31, 2025</a:t>
            </a:r>
            <a:endParaRPr lang="en-US" sz="2667" b="1" dirty="0">
              <a:solidFill>
                <a:srgbClr val="002856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40</a:t>
            </a:fld>
            <a:endParaRPr lang="en-US" sz="1867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842554" y="85504"/>
            <a:ext cx="10648406" cy="132343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16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6295830" y="5962185"/>
              <a:ext cx="240" cy="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0" y="5926185"/>
                <a:ext cx="72000" cy="72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43345" y="1636240"/>
            <a:ext cx="6908799" cy="508766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8866909" y="399326"/>
            <a:ext cx="231589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1F6CB01-471A-81B9-4B58-09FD44105F8E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40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8156617" y="2872199"/>
            <a:ext cx="3962400" cy="1430392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cs typeface="Adobe Devanagari" panose="02040503050201020203" pitchFamily="18" charset="0"/>
              </a:rPr>
              <a:t>As of August 31, 2025</a:t>
            </a:r>
            <a:endParaRPr lang="en-US" sz="2667" b="1" dirty="0">
              <a:solidFill>
                <a:srgbClr val="002856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41</a:t>
            </a:fld>
            <a:endParaRPr lang="en-US" sz="1867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842554" y="85504"/>
            <a:ext cx="10648406" cy="193899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2400" dirty="0">
                <a:solidFill>
                  <a:srgbClr val="00285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6295830" y="5962185"/>
              <a:ext cx="240" cy="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0" y="5926185"/>
                <a:ext cx="72000" cy="721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7331" y="2409331"/>
            <a:ext cx="7628996" cy="369590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9088582" y="673140"/>
            <a:ext cx="223981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$16,313,000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1B0E7D-B0FC-9DE2-F080-D674BFDB4224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41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196103" y="0"/>
            <a:ext cx="12202207" cy="605422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2933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2933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282290" y="76200"/>
            <a:ext cx="9627420" cy="976296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August 31,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42</a:t>
            </a:fld>
            <a:endParaRPr lang="en-US" sz="1867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7380" y="1374159"/>
            <a:ext cx="11541953" cy="514741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0F2EAB0-A157-4987-1754-6F531B4EBDA8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42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1370" y="0"/>
            <a:ext cx="12202207" cy="605422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2933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2933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973531" y="163286"/>
            <a:ext cx="9627420" cy="976296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2667" b="1" dirty="0">
                <a:solidFill>
                  <a:srgbClr val="002856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2667" b="1" dirty="0">
                <a:solidFill>
                  <a:srgbClr val="002856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August 31, 2025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377940"/>
            <a:ext cx="254001" cy="287258"/>
          </a:xfrm>
        </p:spPr>
        <p:txBody>
          <a:bodyPr/>
          <a:lstStyle/>
          <a:p>
            <a:fld id="{B6F15528-21DE-4FAA-801E-634DDDAF4B2B}" type="slidenum">
              <a:rPr lang="en-US" sz="1867" b="1">
                <a:solidFill>
                  <a:schemeClr val="bg2"/>
                </a:solidFill>
              </a:rPr>
              <a:t>43</a:t>
            </a:fld>
            <a:endParaRPr lang="en-US" sz="1867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600" y="1302726"/>
            <a:ext cx="11720945" cy="513084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DB0A3C7-E9BE-01D8-FD54-E919F8CB94E6}"/>
              </a:ext>
            </a:extLst>
          </p:cNvPr>
          <p:cNvSpPr txBox="1">
            <a:spLocks/>
          </p:cNvSpPr>
          <p:nvPr/>
        </p:nvSpPr>
        <p:spPr>
          <a:xfrm>
            <a:off x="11267440" y="6501650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43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1CCD1F-0C40-2801-EF2C-98DA15EF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70" y="40652"/>
            <a:ext cx="9912653" cy="780276"/>
          </a:xfrm>
        </p:spPr>
        <p:txBody>
          <a:bodyPr/>
          <a:lstStyle/>
          <a:p>
            <a:r>
              <a:rPr lang="en-US" dirty="0"/>
              <a:t>Maintenance Notes 2024 – Projects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17DACF-2BE0-9BFF-34CB-D84053B159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8832" y="820928"/>
            <a:ext cx="11680545" cy="5265835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A2B327E-3913-C31A-06E7-0BBAA20C02BE}"/>
              </a:ext>
            </a:extLst>
          </p:cNvPr>
          <p:cNvSpPr txBox="1">
            <a:spLocks/>
          </p:cNvSpPr>
          <p:nvPr/>
        </p:nvSpPr>
        <p:spPr>
          <a:xfrm>
            <a:off x="11848011" y="6483176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44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606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B071-BF91-8015-309C-0FC3579E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97" y="84679"/>
            <a:ext cx="10133105" cy="667173"/>
          </a:xfrm>
        </p:spPr>
        <p:txBody>
          <a:bodyPr>
            <a:normAutofit fontScale="90000"/>
          </a:bodyPr>
          <a:lstStyle/>
          <a:p>
            <a:r>
              <a:rPr lang="en-US"/>
              <a:t>Maintenance Notes 2024 – Projects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7F1B6-AFA7-32FF-E866-64457FC6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1102" y="823191"/>
            <a:ext cx="11949795" cy="53097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40753-09EB-000C-6A39-F8FE203FC9F5}"/>
              </a:ext>
            </a:extLst>
          </p:cNvPr>
          <p:cNvSpPr txBox="1">
            <a:spLocks/>
          </p:cNvSpPr>
          <p:nvPr/>
        </p:nvSpPr>
        <p:spPr>
          <a:xfrm>
            <a:off x="11848011" y="6570742"/>
            <a:ext cx="343989" cy="287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45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123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6AA0-626C-D3BD-4EA5-1D10DC90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dirty="0"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  <a:br>
              <a:rPr lang="en-US" dirty="0">
                <a:latin typeface="Roboto"/>
                <a:ea typeface="Roboto"/>
                <a:cs typeface="Adobe Devanagari" panose="02040503050201020203" pitchFamily="18" charset="0"/>
              </a:rPr>
            </a:br>
            <a:r>
              <a:rPr lang="en-US" dirty="0">
                <a:latin typeface="Roboto"/>
                <a:ea typeface="Roboto"/>
                <a:cs typeface="Adobe Devanagari" panose="02040503050201020203" pitchFamily="18" charset="0"/>
              </a:rPr>
              <a:t>As of August 31,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8AB03-39EB-416A-B573-29E2A539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295DE-AC0A-F8C2-A97B-75B0651DD4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431" y="1736436"/>
            <a:ext cx="11225137" cy="386080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868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1" y="1"/>
            <a:ext cx="12192000" cy="67818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282290" y="76200"/>
            <a:ext cx="9627420" cy="55625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67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071032"/>
            <a:ext cx="12141200" cy="2385932"/>
          </a:xfrm>
          <a:prstGeom prst="rect">
            <a:avLst/>
          </a:prstGeom>
        </p:spPr>
        <p:txBody>
          <a:bodyPr vert="horz" wrap="square" lIns="0" tIns="8467" rIns="0" bIns="0" rtlCol="0" anchor="t">
            <a:spAutoFit/>
          </a:bodyPr>
          <a:lstStyle/>
          <a:p>
            <a:pPr marL="8467" marR="3387" algn="ctr">
              <a:lnSpc>
                <a:spcPct val="116100"/>
              </a:lnSpc>
              <a:spcBef>
                <a:spcPts val="67"/>
              </a:spcBef>
            </a:pPr>
            <a:r>
              <a:rPr lang="en-US" sz="2667" b="1" spc="17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8467" marR="3387" algn="ctr">
              <a:lnSpc>
                <a:spcPct val="116100"/>
              </a:lnSpc>
              <a:spcBef>
                <a:spcPts val="67"/>
              </a:spcBef>
            </a:pPr>
            <a:r>
              <a:rPr lang="en-US" sz="2667" b="1" spc="17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8467" marR="3387" algn="ctr">
              <a:lnSpc>
                <a:spcPct val="116100"/>
              </a:lnSpc>
              <a:spcBef>
                <a:spcPts val="67"/>
              </a:spcBef>
            </a:pPr>
            <a:r>
              <a:rPr lang="en-US" sz="2667" b="1" spc="17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4394200"/>
            <a:ext cx="2058366" cy="73776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800" y="4219932"/>
            <a:ext cx="2707844" cy="737766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2A367E7-8B75-FD70-2444-87E26B55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B6F15528-21DE-4FAA-801E-634DDDAF4B2B}" type="slidenum">
              <a:rPr lang="en-US" sz="1867" b="1">
                <a:solidFill>
                  <a:schemeClr val="tx1"/>
                </a:solidFill>
              </a:rPr>
              <a:pPr algn="ctr"/>
              <a:t>47</a:t>
            </a:fld>
            <a:endParaRPr lang="en-US" sz="1867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A774-25D9-1E7E-8CC1-02AC1DEB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441"/>
            <a:ext cx="3575414" cy="2122748"/>
          </a:xfrm>
        </p:spPr>
        <p:txBody>
          <a:bodyPr>
            <a:normAutofit/>
          </a:bodyPr>
          <a:lstStyle/>
          <a:p>
            <a:r>
              <a:rPr lang="en-US" dirty="0"/>
              <a:t>ASBO  International Award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1BC92-DB91-D5DF-FF2C-2E05CCF5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AE06B-CB38-4401-ECBA-CD927AB93853}"/>
              </a:ext>
            </a:extLst>
          </p:cNvPr>
          <p:cNvSpPr txBox="1"/>
          <p:nvPr/>
        </p:nvSpPr>
        <p:spPr>
          <a:xfrm>
            <a:off x="9394373" y="261257"/>
            <a:ext cx="2637064" cy="378565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#  22 in a Row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2CD354-2EA1-730B-9DEC-43240B8A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847" y="0"/>
            <a:ext cx="5893526" cy="5867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10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927EC29E-55F1-542C-5241-238848F40E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600" y="43676"/>
            <a:ext cx="11226800" cy="624103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 algn="ctr">
              <a:lnSpc>
                <a:spcPct val="100000"/>
              </a:lnSpc>
              <a:spcBef>
                <a:spcPts val="67"/>
              </a:spcBef>
            </a:pPr>
            <a:r>
              <a:rPr lang="en-US" sz="4000" spc="2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Budget &amp; Tax Calendar </a:t>
            </a:r>
            <a:endParaRPr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45B05-0F8F-9EC0-4F33-21703E3F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FC1B8-A711-48A6-22EA-2029E8F2DFF9}"/>
              </a:ext>
            </a:extLst>
          </p:cNvPr>
          <p:cNvSpPr txBox="1"/>
          <p:nvPr/>
        </p:nvSpPr>
        <p:spPr>
          <a:xfrm>
            <a:off x="272603" y="837098"/>
            <a:ext cx="11715481" cy="5180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June 24, 2025   - Budget Submission &amp; Board Budget Workshop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August 25, 2025    - </a:t>
            </a:r>
            <a:r>
              <a:rPr lang="en-US" sz="2133" b="1" dirty="0">
                <a:solidFill>
                  <a:schemeClr val="bg1"/>
                </a:solidFill>
                <a:highlight>
                  <a:srgbClr val="00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Preliminary Values  $689B      -&gt;             Projected in budget $688B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Est. NNR  .004725      </a:t>
            </a:r>
            <a:r>
              <a:rPr lang="en-US" sz="2133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(.004798)</a:t>
            </a:r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VAR  .005127 Final Calculations</a:t>
            </a:r>
          </a:p>
          <a:p>
            <a:r>
              <a:rPr lang="en-US" sz="2133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August 30, 2025  -  Board Workshop &amp; Budget Adoption</a:t>
            </a:r>
          </a:p>
          <a:p>
            <a:endParaRPr lang="en-US" sz="2133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133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Aug  20, 2025   - Board Mtg - </a:t>
            </a:r>
            <a:r>
              <a:rPr lang="en-US" sz="1867" b="1" dirty="0">
                <a:highlight>
                  <a:srgbClr val="FFFF00"/>
                </a:highlight>
              </a:rPr>
              <a:t>Consider approval of: </a:t>
            </a:r>
            <a:r>
              <a:rPr lang="en-US" sz="1867" dirty="0">
                <a:highlight>
                  <a:srgbClr val="FFFF00"/>
                </a:highlight>
              </a:rPr>
              <a:t> (1) certification of the anticipated tax collection rate, ( anticipated  debt collection rate for excess debt collections, (3) calculation of the no-new-revenue                                        rate and voter-approved rates by the Harris County Tax Assessor/Collector</a:t>
            </a:r>
            <a:endParaRPr lang="en-US" sz="1867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Aug 25, 2025    -  Tax Values to be received -   Received on Sept 3, 2025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Sept 10, 2025   </a:t>
            </a:r>
            <a:r>
              <a:rPr lang="en-US" sz="266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 </a:t>
            </a:r>
            <a:r>
              <a:rPr lang="en-US" sz="1600" b="1" dirty="0"/>
              <a:t>Consider approval of: </a:t>
            </a:r>
            <a:r>
              <a:rPr lang="en-US" sz="1600" dirty="0"/>
              <a:t> (4) 2025 Certified Property Values and the submission of the no-new-revenue tax rate and voter-approval tax rate using the certified estimate of taxable value, and (5) a plan to </a:t>
            </a:r>
            <a:r>
              <a:rPr lang="en-US" sz="1600" b="1" u="sng" dirty="0"/>
              <a:t>adopt a tax rate of $0.004798 </a:t>
            </a:r>
            <a:r>
              <a:rPr lang="en-US" sz="1600" dirty="0"/>
              <a:t>for Tax Year 2025 in accordance with the Truth in Taxation laws codified in Chapter 26 of the Texas Tax Code as  amended by the 89th Legislature.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October 7,2025       Posting Notice for Public Hearing and Adoption 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October 15, 2025  - Public Hearing 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October 15, 2025 – Consider approval </a:t>
            </a:r>
            <a:r>
              <a:rPr lang="en-US" sz="2133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adopt the tax rate .004798</a:t>
            </a:r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– Required 60% motion to     </a:t>
            </a:r>
          </a:p>
          <a:p>
            <a:r>
              <a:rPr lang="en-U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approve.  5/7</a:t>
            </a:r>
            <a:endParaRPr lang="en-US" sz="2133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E7909-305D-34B8-B08A-B629361952C4}"/>
              </a:ext>
            </a:extLst>
          </p:cNvPr>
          <p:cNvSpPr/>
          <p:nvPr/>
        </p:nvSpPr>
        <p:spPr>
          <a:xfrm>
            <a:off x="355600" y="2223752"/>
            <a:ext cx="11255829" cy="2275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Tax related dates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36D4AA-409E-4D04-021F-98D73E770464}"/>
              </a:ext>
            </a:extLst>
          </p:cNvPr>
          <p:cNvSpPr/>
          <p:nvPr/>
        </p:nvSpPr>
        <p:spPr>
          <a:xfrm>
            <a:off x="183606" y="615870"/>
            <a:ext cx="11255829" cy="2275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Budget related dates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80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BE444-C1FB-AFB5-6866-90D19A819B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9381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914DD-C2D2-CB9C-AF2B-249636FD67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867" r="2" b="4154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308255-4ADF-3B5A-9078-1FB2E9DB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3065728-08E2-384A-AA5C-1D59EF381DC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6" name="TextBox 4">
            <a:extLst>
              <a:ext uri="{FF2B5EF4-FFF2-40B4-BE49-F238E27FC236}">
                <a16:creationId xmlns:a16="http://schemas.microsoft.com/office/drawing/2014/main" id="{B477D8E1-ECBC-0C3C-A479-A0B54E1DD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385735"/>
              </p:ext>
            </p:extLst>
          </p:nvPr>
        </p:nvGraphicFramePr>
        <p:xfrm>
          <a:off x="838201" y="1825625"/>
          <a:ext cx="50921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5312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2DCB1-B1D4-5CE2-6C43-2EA0B8DC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8E966-6FDF-1A30-23B6-685278DBB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580" y="1"/>
            <a:ext cx="8716056" cy="6290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19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40DE1-9979-8195-27EF-1CF3970A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5728-08E2-384A-AA5C-1D59EF381DCC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34B3E-EC14-07E6-B2E4-1D3A64579740}"/>
              </a:ext>
            </a:extLst>
          </p:cNvPr>
          <p:cNvSpPr txBox="1"/>
          <p:nvPr/>
        </p:nvSpPr>
        <p:spPr>
          <a:xfrm>
            <a:off x="-762000" y="1697145"/>
            <a:ext cx="6173972" cy="133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2000" b="1" i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2000" b="1" i="1" spc="60" dirty="0">
                <a:solidFill>
                  <a:srgbClr val="332440"/>
                </a:solidFill>
                <a:latin typeface="Roboto"/>
              </a:rPr>
              <a:t>August 31, 2025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27CEA7-E31F-423A-6EBD-B6264D040013}"/>
              </a:ext>
            </a:extLst>
          </p:cNvPr>
          <p:cNvSpPr/>
          <p:nvPr/>
        </p:nvSpPr>
        <p:spPr>
          <a:xfrm>
            <a:off x="496140" y="3526713"/>
            <a:ext cx="3494613" cy="245587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329CE-05A9-C525-A324-008B5E987EC5}"/>
              </a:ext>
            </a:extLst>
          </p:cNvPr>
          <p:cNvSpPr txBox="1"/>
          <p:nvPr/>
        </p:nvSpPr>
        <p:spPr>
          <a:xfrm>
            <a:off x="933015" y="3794481"/>
            <a:ext cx="2668926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</a:rPr>
              <a:t>Total Assets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:   </a:t>
            </a:r>
          </a:p>
          <a:p>
            <a:r>
              <a:rPr lang="en-US" sz="1400" b="1" dirty="0">
                <a:solidFill>
                  <a:srgbClr val="332440"/>
                </a:solidFill>
              </a:rPr>
              <a:t>	$ 42,555,188</a:t>
            </a:r>
          </a:p>
          <a:p>
            <a:endParaRPr lang="en-US" sz="1400" b="1" dirty="0">
              <a:solidFill>
                <a:srgbClr val="332440"/>
              </a:solidFill>
            </a:endParaRPr>
          </a:p>
          <a:p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</a:rPr>
              <a:t>Total Liabilities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:   </a:t>
            </a:r>
          </a:p>
          <a:p>
            <a:r>
              <a:rPr lang="en-US" sz="1400" b="1" dirty="0">
                <a:solidFill>
                  <a:srgbClr val="332440"/>
                </a:solidFill>
              </a:rPr>
              <a:t>	$ 2,953,536</a:t>
            </a:r>
          </a:p>
          <a:p>
            <a:endParaRPr lang="en-US" sz="14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</a:rPr>
              <a:t>Total Fund Equity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1400" b="1" dirty="0">
                <a:solidFill>
                  <a:srgbClr val="332440"/>
                </a:solidFill>
              </a:rPr>
              <a:t>	$38,026,202</a:t>
            </a:r>
          </a:p>
          <a:p>
            <a:endParaRPr lang="en-US" sz="1400" b="1" dirty="0">
              <a:solidFill>
                <a:srgbClr val="33244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89948-153F-AB6C-C996-6554DC7951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55490" y="429370"/>
            <a:ext cx="6615139" cy="6279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339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E4881F416C346A9ECBA63B2AA3687" ma:contentTypeVersion="18" ma:contentTypeDescription="Create a new document." ma:contentTypeScope="" ma:versionID="0d653c7cfcef992d0eec3a60791249b9">
  <xsd:schema xmlns:xsd="http://www.w3.org/2001/XMLSchema" xmlns:xs="http://www.w3.org/2001/XMLSchema" xmlns:p="http://schemas.microsoft.com/office/2006/metadata/properties" xmlns:ns2="b1806ed9-116f-48ef-ad10-dcdf79218d13" xmlns:ns3="b2da1d68-6943-4298-848a-a4c30d66f170" targetNamespace="http://schemas.microsoft.com/office/2006/metadata/properties" ma:root="true" ma:fieldsID="3f1e59fb6eaed8cb82ac198cfa25cfff" ns2:_="" ns3:_="">
    <xsd:import namespace="b1806ed9-116f-48ef-ad10-dcdf79218d13"/>
    <xsd:import namespace="b2da1d68-6943-4298-848a-a4c30d66f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06ed9-116f-48ef-ad10-dcdf79218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d72e08-dc67-45a2-8a88-4d021391a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a1d68-6943-4298-848a-a4c30d66f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1df62f4-08ba-469c-aff8-6314f372567c}" ma:internalName="TaxCatchAll" ma:showField="CatchAllData" ma:web="b2da1d68-6943-4298-848a-a4c30d66f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da1d68-6943-4298-848a-a4c30d66f170" xsi:nil="true"/>
    <lcf76f155ced4ddcb4097134ff3c332f xmlns="b1806ed9-116f-48ef-ad10-dcdf79218d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C085EE-844C-471C-A553-5B71ACB2A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806ed9-116f-48ef-ad10-dcdf79218d13"/>
    <ds:schemaRef ds:uri="b2da1d68-6943-4298-848a-a4c30d66f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6D0A27-9A24-4996-A81A-EBBC9A969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7FF67D-A517-4E29-9153-2AA5FBDF1E2B}">
  <ds:schemaRefs>
    <ds:schemaRef ds:uri="http://schemas.microsoft.com/office/2006/metadata/properties"/>
    <ds:schemaRef ds:uri="http://schemas.microsoft.com/office/infopath/2007/PartnerControls"/>
    <ds:schemaRef ds:uri="b2da1d68-6943-4298-848a-a4c30d66f170"/>
    <ds:schemaRef ds:uri="b1806ed9-116f-48ef-ad10-dcdf79218d1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2309</Words>
  <Application>Microsoft Office PowerPoint</Application>
  <PresentationFormat>Widescreen</PresentationFormat>
  <Paragraphs>427</Paragraphs>
  <Slides>47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Abadi Extra Light</vt:lpstr>
      <vt:lpstr>Adobe Devanagari</vt:lpstr>
      <vt:lpstr>Aptos Narrow</vt:lpstr>
      <vt:lpstr>Arial</vt:lpstr>
      <vt:lpstr>Arial Black</vt:lpstr>
      <vt:lpstr>Calibri</vt:lpstr>
      <vt:lpstr>Roboto</vt:lpstr>
      <vt:lpstr>Times New Roman</vt:lpstr>
      <vt:lpstr>Office Theme</vt:lpstr>
      <vt:lpstr>Financial Highlights</vt:lpstr>
      <vt:lpstr>Highlights of Interim Financial Report (unaudited) Preliminary -  prior to accruals and         year end adjustments -</vt:lpstr>
      <vt:lpstr>Posted on Our Website</vt:lpstr>
      <vt:lpstr>PowerPoint Presentation</vt:lpstr>
      <vt:lpstr>ASBO  International Award</vt:lpstr>
      <vt:lpstr>Budget &amp; Tax Calendar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INTERIM FINANCIAL REPORT (unaudited)  TAX COLLECTIONS COMPARATIVE ANALYSIS  Fiscal Year-To-Date as of August 31, 2025</vt:lpstr>
      <vt:lpstr>INTERIM FINANCIAL REPORT (unaudited) TAX COLLECTIONS  Fiscal Year-To-Date as of August 31, 2025  (12th month / 12 months)</vt:lpstr>
      <vt:lpstr>INTERIM FINANCIAL REPORT (unaudited) TAX COLLECTIONS  Fiscal Year-To-Date as of August 31, 2025  (12th month / 12 months)</vt:lpstr>
      <vt:lpstr>INTERIM FINANCIAL REPORT (unaudited) TAX COLLECTIONS  Fiscal Year-To-Date as of August 31, 2025  (12th month / 12 months)</vt:lpstr>
      <vt:lpstr>INTERIM FINANCIAL REPORT (unaudited) DISBURSEMENT – ALL FUNDS  August 31, 2025</vt:lpstr>
      <vt:lpstr>INTERIM FINANCIAL REPORT (unaudited) Segment Division Data   As of August 31, 2025</vt:lpstr>
      <vt:lpstr>HIGHLIGHTS OF BUDGET AMENDMENT REPORT September 10th, Board Meeting (unaudited)</vt:lpstr>
      <vt:lpstr>Education Foundation Update </vt:lpstr>
      <vt:lpstr>Statement of Financial Position </vt:lpstr>
      <vt:lpstr>Transaction Detail by Inflow &amp; Outflow </vt:lpstr>
      <vt:lpstr>PFC &amp; LEASE REVENUE PROJECTS UPDATE </vt:lpstr>
      <vt:lpstr> Small Business Report FY2024-25 09/01/24 to 08/31/25   </vt:lpstr>
      <vt:lpstr>PowerPoint Presentation</vt:lpstr>
      <vt:lpstr>Content</vt:lpstr>
      <vt:lpstr> Expenditures FY 2024-25  (09/01/24 to 08/31/2025)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Maintenance Notes 2024 – Projects </vt:lpstr>
      <vt:lpstr>Maintenance Notes 2024 – Projects </vt:lpstr>
      <vt:lpstr>Irvington Renovation – Funds by Source As of August 31, 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Vianey Torres</dc:creator>
  <cp:lastModifiedBy>Marcia Leiva</cp:lastModifiedBy>
  <cp:revision>45</cp:revision>
  <dcterms:created xsi:type="dcterms:W3CDTF">2023-01-13T14:32:39Z</dcterms:created>
  <dcterms:modified xsi:type="dcterms:W3CDTF">2025-09-10T16:03:57Z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0x01010099BE4881F416C346A9ECBA63B2AA3687</vt:lpwstr>
  </property>
  <property fmtid="{D5CDD505-2E9C-101B-9397-08002B2CF9AE}" pid="3" name="ArticulateGUID">
    <vt:lpwstr>47EA1FFA-EC0F-43AE-83CA-03A8334D3E7B</vt:lpwstr>
  </property>
  <property fmtid="{D5CDD505-2E9C-101B-9397-08002B2CF9AE}" pid="4" name="ArticulatePath">
    <vt:lpwstr>July 2025 - Highlights</vt:lpwstr>
  </property>
</Properties>
</file>