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7.xml" ContentType="application/vnd.openxmlformats-officedocument.presentationml.tags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8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9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40.xml" ContentType="application/vnd.openxmlformats-officedocument.presentationml.tags+xml"/>
  <Override PartName="/ppt/notesSlides/notesSlide31.xml" ContentType="application/vnd.openxmlformats-officedocument.presentationml.notesSlide+xml"/>
  <Override PartName="/ppt/ink/ink1.xml" ContentType="application/inkml+xml"/>
  <Override PartName="/ppt/tags/tag41.xml" ContentType="application/vnd.openxmlformats-officedocument.presentationml.tags+xml"/>
  <Override PartName="/ppt/notesSlides/notesSlide32.xml" ContentType="application/vnd.openxmlformats-officedocument.presentationml.notesSlide+xml"/>
  <Override PartName="/ppt/ink/ink2.xml" ContentType="application/inkml+xml"/>
  <Override PartName="/ppt/tags/tag42.xml" ContentType="application/vnd.openxmlformats-officedocument.presentationml.tags+xml"/>
  <Override PartName="/ppt/notesSlides/notesSlide33.xml" ContentType="application/vnd.openxmlformats-officedocument.presentationml.notesSlide+xml"/>
  <Override PartName="/ppt/ink/ink3.xml" ContentType="application/inkml+xml"/>
  <Override PartName="/ppt/tags/tag43.xml" ContentType="application/vnd.openxmlformats-officedocument.presentationml.tags+xml"/>
  <Override PartName="/ppt/notesSlides/notesSlide34.xml" ContentType="application/vnd.openxmlformats-officedocument.presentationml.notesSlide+xml"/>
  <Override PartName="/ppt/ink/ink4.xml" ContentType="application/inkml+xml"/>
  <Override PartName="/ppt/tags/tag44.xml" ContentType="application/vnd.openxmlformats-officedocument.presentationml.tags+xml"/>
  <Override PartName="/ppt/notesSlides/notesSlide35.xml" ContentType="application/vnd.openxmlformats-officedocument.presentationml.notesSlide+xml"/>
  <Override PartName="/ppt/tags/tag45.xml" ContentType="application/vnd.openxmlformats-officedocument.presentationml.tags+xml"/>
  <Override PartName="/ppt/notesSlides/notesSlide3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2"/>
  </p:notesMasterIdLst>
  <p:sldIdLst>
    <p:sldId id="256" r:id="rId5"/>
    <p:sldId id="257" r:id="rId6"/>
    <p:sldId id="258" r:id="rId7"/>
    <p:sldId id="359" r:id="rId8"/>
    <p:sldId id="259" r:id="rId9"/>
    <p:sldId id="260" r:id="rId10"/>
    <p:sldId id="261" r:id="rId11"/>
    <p:sldId id="263" r:id="rId12"/>
    <p:sldId id="285" r:id="rId13"/>
    <p:sldId id="288" r:id="rId14"/>
    <p:sldId id="286" r:id="rId15"/>
    <p:sldId id="264" r:id="rId16"/>
    <p:sldId id="290" r:id="rId17"/>
    <p:sldId id="292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46" r:id="rId27"/>
    <p:sldId id="278" r:id="rId28"/>
    <p:sldId id="338" r:id="rId29"/>
    <p:sldId id="331" r:id="rId30"/>
    <p:sldId id="311" r:id="rId31"/>
    <p:sldId id="357" r:id="rId32"/>
    <p:sldId id="283" r:id="rId33"/>
    <p:sldId id="335" r:id="rId34"/>
    <p:sldId id="273" r:id="rId35"/>
    <p:sldId id="336" r:id="rId36"/>
    <p:sldId id="341" r:id="rId37"/>
    <p:sldId id="350" r:id="rId38"/>
    <p:sldId id="355" r:id="rId39"/>
    <p:sldId id="351" r:id="rId40"/>
    <p:sldId id="352" r:id="rId41"/>
    <p:sldId id="356" r:id="rId42"/>
    <p:sldId id="268" r:id="rId43"/>
    <p:sldId id="347" r:id="rId44"/>
    <p:sldId id="343" r:id="rId45"/>
    <p:sldId id="348" r:id="rId46"/>
    <p:sldId id="322" r:id="rId47"/>
    <p:sldId id="344" r:id="rId48"/>
    <p:sldId id="360" r:id="rId49"/>
    <p:sldId id="332" r:id="rId50"/>
    <p:sldId id="329" r:id="rId51"/>
  </p:sldIdLst>
  <p:sldSz cx="18288000" cy="10287000"/>
  <p:notesSz cx="9296400" cy="70104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146807-7F9C-6745-C81D-2E83D05E98F9}" name="Marcia Leiva" initials="ML" userId="S::mleiva@hcde-texas.org::ff035dde-3922-4179-94c4-3159477fa707" providerId="AD"/>
  <p188:author id="{C52F89AC-1E20-E8DE-D941-64ACA46B4B27}" name="Julia Watts" initials="JW" userId="S::Julia.Watts@hcde-texas.org::86fc1eda-f4e6-4ed4-a48b-a43e2268c7e1" providerId="AD"/>
  <p188:author id="{ECDBC2B1-1D60-0867-926E-89C563EA5738}" name="Anai Rodriguez" initials="AR" userId="S::Anai.Rodriguez@hcde-texas.org::6e88ac4e-7b1b-4191-9e8b-3c4766ff51ca" providerId="AD"/>
  <p188:author id="{CFA89AC1-AC6D-1D5E-B55C-08BC408C237C}" name="Jesus Amezcua" initials="JA" userId="S::jamezcua@hcde-texas.org::4f292f35-06c7-4a2d-a8a2-3291581780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5" autoAdjust="0"/>
  </p:normalViewPr>
  <p:slideViewPr>
    <p:cSldViewPr snapToGrid="0">
      <p:cViewPr varScale="1">
        <p:scale>
          <a:sx n="39" d="100"/>
          <a:sy n="39" d="100"/>
        </p:scale>
        <p:origin x="68" y="2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harriscountydeptofed-my.sharepoint.com/personal/edna_johnson_hcde-texas_org/Documents/Desktop/Special%20Projects/SBP/Monthly%20Reports/04.2025/Vendor%20Payment%20History%20as%20of%20OVER%2010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dirty="0"/>
              <a:t>YTD Expenditures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F-48F9-8E71-CCABEE3B87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3F-48F9-8E71-CCABEE3B87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3F-48F9-8E71-CCABEE3B870D}"/>
              </c:ext>
            </c:extLst>
          </c:dPt>
          <c:dLbls>
            <c:dLbl>
              <c:idx val="0"/>
              <c:layout>
                <c:manualLayout>
                  <c:x val="4.4444444444444446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F-48F9-8E71-CCABEE3B870D}"/>
                </c:ext>
              </c:extLst>
            </c:dLbl>
            <c:dLbl>
              <c:idx val="1"/>
              <c:layout>
                <c:manualLayout>
                  <c:x val="-8.0555555555555561E-2"/>
                  <c:y val="1.38888888888888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F-48F9-8E71-CCABEE3B870D}"/>
                </c:ext>
              </c:extLst>
            </c:dLbl>
            <c:dLbl>
              <c:idx val="2"/>
              <c:layout>
                <c:manualLayout>
                  <c:x val="-8.8888888888888892E-2"/>
                  <c:y val="1.85185185185185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F-48F9-8E71-CCABEE3B870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'Vendor Payment History as of OV'!$A$213:$C$215</c:f>
              <c:strCache>
                <c:ptCount val="3"/>
                <c:pt idx="0">
                  <c:v>Non-Small Business</c:v>
                </c:pt>
                <c:pt idx="1">
                  <c:v>Small Business</c:v>
                </c:pt>
                <c:pt idx="2">
                  <c:v>Govt and Utilities</c:v>
                </c:pt>
              </c:strCache>
            </c:strRef>
          </c:cat>
          <c:val>
            <c:numRef>
              <c:f>'Vendor Payment History as of OV'!$D$213:$D$215</c:f>
              <c:numCache>
                <c:formatCode>"$"#,##0_);[Red]\("$"#,##0\)</c:formatCode>
                <c:ptCount val="3"/>
                <c:pt idx="0">
                  <c:v>11711864</c:v>
                </c:pt>
                <c:pt idx="1">
                  <c:v>1463812</c:v>
                </c:pt>
                <c:pt idx="2">
                  <c:v>3627011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3F-48F9-8E71-CCABEE3B8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500" baseline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Expenditures by Certifying Agency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616176"/>
        <c:axId val="2101618576"/>
      </c:barChart>
      <c:catAx>
        <c:axId val="210161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618576"/>
        <c:crosses val="autoZero"/>
        <c:auto val="1"/>
        <c:lblAlgn val="ctr"/>
        <c:lblOffset val="100"/>
        <c:noMultiLvlLbl val="0"/>
      </c:catAx>
      <c:valAx>
        <c:axId val="210161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616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Expenditures by Certifying Agency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F-44ED-97E9-EB5B21B6F9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F-44ED-97E9-EB5B21B6F9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'Small Business'!$C$25:$C$27</c:f>
              <c:strCache>
                <c:ptCount val="3"/>
                <c:pt idx="0">
                  <c:v>City of Houston</c:v>
                </c:pt>
                <c:pt idx="1">
                  <c:v>Houston Metropolitan Transit</c:v>
                </c:pt>
                <c:pt idx="2">
                  <c:v>Port Houston</c:v>
                </c:pt>
              </c:strCache>
            </c:strRef>
          </c:cat>
          <c:val>
            <c:numRef>
              <c:f>'Small Business'!$D$25:$D$27</c:f>
              <c:numCache>
                <c:formatCode>"$"#,##0_);[Red]\("$"#,##0\)</c:formatCode>
                <c:ptCount val="3"/>
                <c:pt idx="0">
                  <c:v>861876</c:v>
                </c:pt>
                <c:pt idx="1">
                  <c:v>265199</c:v>
                </c:pt>
                <c:pt idx="2">
                  <c:v>336737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4F-44ED-97E9-EB5B21B6F9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9197279"/>
        <c:axId val="2049196319"/>
      </c:barChart>
      <c:catAx>
        <c:axId val="204919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96319"/>
        <c:crosses val="autoZero"/>
        <c:auto val="1"/>
        <c:lblAlgn val="ctr"/>
        <c:lblOffset val="100"/>
        <c:noMultiLvlLbl val="0"/>
      </c:catAx>
      <c:valAx>
        <c:axId val="2049196319"/>
        <c:scaling>
          <c:orientation val="minMax"/>
        </c:scaling>
        <c:delete val="0"/>
        <c:axPos val="l"/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97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5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Expenditures by Certification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0D-4F82-9766-7F1FE2F932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0D-4F82-9766-7F1FE2F932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0D-4F82-9766-7F1FE2F932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0D-4F82-9766-7F1FE2F932B5}"/>
              </c:ext>
            </c:extLst>
          </c:dPt>
          <c:dLbls>
            <c:dLbl>
              <c:idx val="3"/>
              <c:layout>
                <c:manualLayout>
                  <c:x val="0.28356875091362227"/>
                  <c:y val="5.69992053745575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0D-4F82-9766-7F1FE2F932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'Small Business'!$C$41:$C$44</c:f>
              <c:strCache>
                <c:ptCount val="4"/>
                <c:pt idx="0">
                  <c:v>SBE</c:v>
                </c:pt>
                <c:pt idx="1">
                  <c:v>HUB</c:v>
                </c:pt>
                <c:pt idx="2">
                  <c:v>MBE</c:v>
                </c:pt>
                <c:pt idx="3">
                  <c:v>WBE</c:v>
                </c:pt>
              </c:strCache>
            </c:strRef>
          </c:cat>
          <c:val>
            <c:numRef>
              <c:f>'Small Business'!$D$41:$D$44</c:f>
              <c:numCache>
                <c:formatCode>"$"#,##0_);[Red]\("$"#,##0\)</c:formatCode>
                <c:ptCount val="4"/>
                <c:pt idx="0">
                  <c:v>851807</c:v>
                </c:pt>
                <c:pt idx="1">
                  <c:v>45848</c:v>
                </c:pt>
                <c:pt idx="2">
                  <c:v>533815</c:v>
                </c:pt>
                <c:pt idx="3">
                  <c:v>32342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0D-4F82-9766-7F1FE2F932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5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Small Business Participation by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'Small Business'!$C$57:$C$60</c:f>
              <c:strCache>
                <c:ptCount val="4"/>
                <c:pt idx="0">
                  <c:v>Asian</c:v>
                </c:pt>
                <c:pt idx="1">
                  <c:v>Black</c:v>
                </c:pt>
                <c:pt idx="2">
                  <c:v>Caucasian</c:v>
                </c:pt>
                <c:pt idx="3">
                  <c:v>Hispanic</c:v>
                </c:pt>
              </c:strCache>
            </c:strRef>
          </c:cat>
          <c:val>
            <c:numRef>
              <c:f>'Small Business'!$D$57:$D$60</c:f>
              <c:numCache>
                <c:formatCode>"$"#,##0_);[Red]\("$"#,##0\)</c:formatCode>
                <c:ptCount val="4"/>
                <c:pt idx="0">
                  <c:v>286976</c:v>
                </c:pt>
                <c:pt idx="1">
                  <c:v>373134</c:v>
                </c:pt>
                <c:pt idx="2">
                  <c:v>54494</c:v>
                </c:pt>
                <c:pt idx="3">
                  <c:v>749208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9-45FD-B8D1-7FE0B28DA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9464591"/>
        <c:axId val="1969466991"/>
      </c:barChart>
      <c:catAx>
        <c:axId val="196946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466991"/>
        <c:crosses val="autoZero"/>
        <c:auto val="1"/>
        <c:lblAlgn val="ctr"/>
        <c:lblOffset val="100"/>
        <c:noMultiLvlLbl val="0"/>
      </c:catAx>
      <c:valAx>
        <c:axId val="1969466991"/>
        <c:scaling>
          <c:orientation val="minMax"/>
        </c:scaling>
        <c:delete val="0"/>
        <c:axPos val="l"/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464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5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028440" cy="351602"/>
          </a:xfrm>
          <a:prstGeom prst="rect">
            <a:avLst/>
          </a:prstGeom>
        </p:spPr>
        <p:txBody>
          <a:bodyPr vert="horz" lIns="52149" tIns="26074" rIns="52149" bIns="26074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3" y="4"/>
            <a:ext cx="4028440" cy="351602"/>
          </a:xfrm>
          <a:prstGeom prst="rect">
            <a:avLst/>
          </a:prstGeom>
        </p:spPr>
        <p:txBody>
          <a:bodyPr vert="horz" lIns="52149" tIns="26074" rIns="52149" bIns="26074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49" tIns="26074" rIns="52149" bIns="260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300"/>
            <a:ext cx="7437120" cy="2759803"/>
          </a:xfrm>
          <a:prstGeom prst="rect">
            <a:avLst/>
          </a:prstGeom>
        </p:spPr>
        <p:txBody>
          <a:bodyPr vert="horz" lIns="52149" tIns="26074" rIns="52149" bIns="260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3"/>
            <a:ext cx="4028440" cy="351601"/>
          </a:xfrm>
          <a:prstGeom prst="rect">
            <a:avLst/>
          </a:prstGeom>
        </p:spPr>
        <p:txBody>
          <a:bodyPr vert="horz" lIns="52149" tIns="26074" rIns="52149" bIns="26074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3" y="6658803"/>
            <a:ext cx="4028440" cy="351601"/>
          </a:xfrm>
          <a:prstGeom prst="rect">
            <a:avLst/>
          </a:prstGeom>
        </p:spPr>
        <p:txBody>
          <a:bodyPr vert="horz" lIns="52149" tIns="26074" rIns="52149" bIns="26074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9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D3373-853B-6523-FA95-AED236C6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B679B-03DE-7431-08C9-39D97721A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3DAF1-19DC-9F62-38BF-2FD801818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3318-F8F4-9D6E-C1B7-E7597CFC9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2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48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EED2-BF30-3052-0251-248352DE4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8F14D-442A-9A7C-4B8C-9C7694AB4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7C82B-1D03-A125-DF14-F3A94B49B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17BE9-36ED-F994-645E-CB2805AF0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7424" y="1440181"/>
            <a:ext cx="7831836" cy="4584515"/>
          </a:xfrm>
        </p:spPr>
        <p:txBody>
          <a:bodyPr anchor="b">
            <a:normAutofit/>
          </a:bodyPr>
          <a:lstStyle>
            <a:lvl1pPr algn="l">
              <a:defRPr sz="6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92295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01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2446070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447" y="3108960"/>
            <a:ext cx="12486134" cy="5239512"/>
          </a:xfrm>
        </p:spPr>
        <p:txBody>
          <a:bodyPr>
            <a:normAutofit/>
          </a:bodyPr>
          <a:lstStyle>
            <a:lvl1pPr marL="342900" indent="-342900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000"/>
            </a:lvl1pPr>
            <a:lvl2pPr marL="12001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2pPr>
            <a:lvl3pPr marL="18859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3pPr>
            <a:lvl4pPr marL="25717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4pPr>
            <a:lvl5pPr marL="32575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14123195" y="397044"/>
            <a:ext cx="4164807" cy="98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5607761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40645" y="3109913"/>
            <a:ext cx="7331391" cy="55316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000"/>
            </a:lvl1pPr>
            <a:lvl2pPr marL="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2pPr>
            <a:lvl3pPr marL="10287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3pPr>
            <a:lvl4pPr marL="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4pPr>
            <a:lvl5pPr marL="17145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5pPr>
            <a:lvl6pPr marL="24003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15966" y="3109913"/>
            <a:ext cx="7331391" cy="55316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000"/>
            </a:lvl1pPr>
            <a:lvl2pPr marL="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2pPr>
            <a:lvl3pPr marL="10287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3pPr>
            <a:lvl4pPr marL="17145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4pPr>
            <a:lvl5pPr marL="24003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059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13458827" y="7621931"/>
            <a:ext cx="4829175" cy="2665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5607761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7028" y="3088004"/>
            <a:ext cx="9289257" cy="553164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3000"/>
            </a:lvl1pPr>
            <a:lvl2pPr marL="10287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2pPr>
            <a:lvl3pPr marL="17145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3pPr>
            <a:lvl4pPr marL="24003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4pPr>
            <a:lvl5pPr marL="30861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443225" y="3088006"/>
            <a:ext cx="4504133" cy="55316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1pPr>
            <a:lvl2pPr marL="342900" indent="-34290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2pPr>
            <a:lvl3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3pPr>
            <a:lvl4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4pPr>
            <a:lvl5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6824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6" Type="http://schemas.openxmlformats.org/officeDocument/2006/relationships/image" Target="../media/image39.png"/><Relationship Id="rId5" Type="http://schemas.openxmlformats.org/officeDocument/2006/relationships/image" Target="../media/image290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6" Type="http://schemas.openxmlformats.org/officeDocument/2006/relationships/image" Target="../media/image40.png"/><Relationship Id="rId5" Type="http://schemas.openxmlformats.org/officeDocument/2006/relationships/image" Target="../media/image330.png"/><Relationship Id="rId4" Type="http://schemas.openxmlformats.org/officeDocument/2006/relationships/customXml" Target="../ink/ink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Relationship Id="rId6" Type="http://schemas.openxmlformats.org/officeDocument/2006/relationships/image" Target="../media/image41.png"/><Relationship Id="rId5" Type="http://schemas.openxmlformats.org/officeDocument/2006/relationships/image" Target="../media/image290.png"/><Relationship Id="rId4" Type="http://schemas.openxmlformats.org/officeDocument/2006/relationships/customXml" Target="../ink/ink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Relationship Id="rId6" Type="http://schemas.openxmlformats.org/officeDocument/2006/relationships/image" Target="../media/image42.png"/><Relationship Id="rId5" Type="http://schemas.openxmlformats.org/officeDocument/2006/relationships/image" Target="../media/image330.png"/><Relationship Id="rId4" Type="http://schemas.openxmlformats.org/officeDocument/2006/relationships/customXml" Target="../ink/ink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35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0" y="-1455402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March 31, 2025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11" y="130077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March 31, 2025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8134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$30,371,414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 FY25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 FY24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1.9% FY24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22%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3.6%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06631" y="5143500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387577" y="52821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$ 88,220,589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619819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$1,352,696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$56,816,093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A99A9FD-791A-4B90-2CA8-175CCD938B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March 31, 2025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$17,599,495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$88,220,589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999941" y="4640221"/>
            <a:ext cx="6891362" cy="1200329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$17,599,495-19,911,564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$19,911,564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999941" y="5416330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 FY24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2" y="8164422"/>
            <a:ext cx="2720131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FY25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FY24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-11% FY25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BBD418A-16B3-E8A9-90C1-4438A4FDF7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2024-2025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D6909C-ECAF-0BAC-95C7-438DF18EA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9833" y="545300"/>
            <a:ext cx="9996937" cy="7825592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4966B6E-5D24-88B5-2C21-530EB59A44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March 31, 2025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009325" y="8860976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18BC6-F607-B494-2404-38110B8AD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2350" y="2811122"/>
            <a:ext cx="12945542" cy="6116004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2827708-AC14-A103-DF16-F019FE99DB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March 31, 2025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328267" y="9199336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984" y="3349509"/>
            <a:ext cx="11899678" cy="5743756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3D37DB6-4D06-8D58-5F37-F566AC33BD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March 31,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/>
        </p:blipFill>
        <p:spPr>
          <a:xfrm>
            <a:off x="3693577" y="2550899"/>
            <a:ext cx="10697672" cy="7316071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AB6293E-53F1-07E4-EFC3-B101021D25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15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2024-25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March 31,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692" y="2720022"/>
            <a:ext cx="17345465" cy="3980516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E441C6C-3132-E1D4-5835-2414F7FCDE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March 31, 2025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4939906" y="3870001"/>
            <a:ext cx="1617617" cy="6254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$661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14AA073-AFBD-BD30-867D-8411BF71B5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17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B63A5-E22D-9742-61AA-8B0AB0EBB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-64"/>
          <a:stretch/>
        </p:blipFill>
        <p:spPr>
          <a:xfrm>
            <a:off x="441137" y="2428145"/>
            <a:ext cx="14137870" cy="6012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March 31, 2025 </a:t>
            </a:r>
          </a:p>
          <a:p>
            <a:r>
              <a:rPr lang="en-US" sz="3600" dirty="0"/>
              <a:t>(7th month / 12 months)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5BEE-E5B7-ED3A-8014-7AB9EA440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3656" y="2171700"/>
            <a:ext cx="14960687" cy="8011661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38EC3B5-D845-919D-912C-D85F3ED96E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559" y="0"/>
            <a:ext cx="18288000" cy="8841538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988" y="8870249"/>
            <a:ext cx="18297988" cy="1416751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$850,000/$32,184,041 =  2.64%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March 31, 2025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(7th month / 12 months)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474749" y="5561382"/>
            <a:ext cx="609601" cy="624958"/>
          </a:xfrm>
          <a:prstGeom prst="down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4E6E7-B733-D91B-430F-2854F6D6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6435" y="2428015"/>
            <a:ext cx="12465141" cy="6282091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B87F74B-6247-6294-D870-47D23D94E9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19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8917872" y="1895459"/>
            <a:ext cx="685800" cy="566017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March 31, 2025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5BCE138-D773-1E5E-CEEA-CB3379612C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March 31, 2025</a:t>
            </a:r>
          </a:p>
          <a:p>
            <a:r>
              <a:rPr lang="en-US" sz="3600" dirty="0"/>
              <a:t>(7th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$850,000/$32,184,041 =  2.64% Collection and assessment costs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BAFAA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5162311" y="3870600"/>
            <a:ext cx="1449289" cy="638140"/>
          </a:xfrm>
          <a:prstGeom prst="right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07EFC-EE42-8118-54EB-D0B5CCCE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936" y="2192428"/>
            <a:ext cx="12674049" cy="6571823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84A758C-F479-119E-1BCD-880EBBECAB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March 31, 2025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EEA20-B662-0A77-706B-5210601D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179" y="2832627"/>
            <a:ext cx="12493243" cy="2453072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BFCC044-4B02-B579-A21D-C29D496E39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March 31,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601" y="2800673"/>
            <a:ext cx="17061542" cy="5227000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31A6CB2-A80D-2125-F7F2-04133329C1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-6093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42539" y="430707"/>
            <a:ext cx="13543217" cy="2169617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April 16th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,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EA34EB5-5764-A628-7351-AED37C7C9A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23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2E8587-0955-CC2F-6DD9-B9C4CA15D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587" y="4610022"/>
            <a:ext cx="11215687" cy="2119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16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March 31, 2025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69335-1336-0E1B-3149-A5D05AD7197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4202072" cy="179296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200230" y="7268755"/>
            <a:ext cx="3776369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Net Equity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$335,828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558" y="1090783"/>
            <a:ext cx="9981076" cy="891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1E28028-F04A-E03B-5750-CE36C2FA85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25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0" y="89211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020545" y="-50800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Ed Foundation 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24055-520A-3B2F-C69B-50784F0EA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63" y="1000850"/>
            <a:ext cx="17155236" cy="7577722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D09CB0-4FDB-A238-8C7E-9563EAEDBC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9" y="794153"/>
            <a:ext cx="17305361" cy="7816448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BA5BC14-DA61-2A84-3EC3-AB31D51792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3701F-9B88-64A3-02E3-9519541A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7C41D84A-3393-69B5-0D5A-6480D549FF0E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024E533-B5E4-BB80-AF31-B9AEEBA3C066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544D2-F4C6-A778-E886-90297BF28A37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90DC2-5041-0751-DC55-BF275E784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165" y="617294"/>
            <a:ext cx="17035005" cy="7083653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D34FE4B-53DF-DEDF-3A6E-417BEB0CCE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28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D8B596-134F-BD0B-BEC8-A0C9A0E1E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66" y="7281577"/>
            <a:ext cx="17035004" cy="1886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17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March 31, 2025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4A184CF-225E-5FC7-56C5-3AB75597B271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29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17441091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F5E60-5036-EDE2-14EF-90EF0F84E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3" y="4968699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E5150-BDCF-8142-4B78-0B560455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536" y="4985980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2823D-78AF-E4CB-ED65-6149B1E49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8810" y="4954553"/>
            <a:ext cx="3387634" cy="3738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F07BF-0FC9-E07A-51D6-624F02642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23544" y="4945913"/>
            <a:ext cx="3338214" cy="372473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D2E46F5-B622-9FDB-179D-3A0857143CC7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7424" y="457200"/>
            <a:ext cx="7831836" cy="9379324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Small Business Report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09/01/24 to 03/31/25</a:t>
            </a:r>
            <a:br>
              <a:rPr lang="en-US" dirty="0"/>
            </a:br>
            <a:r>
              <a:rPr lang="en-US" dirty="0"/>
              <a:t> FY 2024-2025</a:t>
            </a:r>
            <a:br>
              <a:rPr lang="en-US" dirty="0"/>
            </a:br>
            <a:r>
              <a:rPr lang="en-US" dirty="0"/>
              <a:t>By </a:t>
            </a:r>
            <a:br>
              <a:rPr lang="en-US" dirty="0"/>
            </a:br>
            <a:r>
              <a:rPr lang="en-US" dirty="0"/>
              <a:t>Dr. Edna E. Johnson</a:t>
            </a:r>
            <a:br>
              <a:rPr lang="en-US" dirty="0"/>
            </a:br>
            <a:r>
              <a:rPr lang="en-US" dirty="0"/>
              <a:t>Procurement Director</a:t>
            </a:r>
          </a:p>
        </p:txBody>
      </p:sp>
      <p:pic>
        <p:nvPicPr>
          <p:cNvPr id="2" name="Picture 1" descr="HCDE_SignatureLogo_cmyk.jpg">
            <a:extLst>
              <a:ext uri="{FF2B5EF4-FFF2-40B4-BE49-F238E27FC236}">
                <a16:creationId xmlns:a16="http://schemas.microsoft.com/office/drawing/2014/main" id="{06C90593-C5DF-3F77-1EE6-835F8924F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97" y="727372"/>
            <a:ext cx="8731435" cy="2373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57" y="342900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579387"/>
            <a:ext cx="7711198" cy="64963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1990867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for Construction</a:t>
            </a:r>
            <a:endParaRPr lang="en-US" sz="4400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31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8"/>
            <a:ext cx="12446070" cy="772067"/>
          </a:xfrm>
        </p:spPr>
        <p:txBody>
          <a:bodyPr>
            <a:noAutofit/>
          </a:bodyPr>
          <a:lstStyle/>
          <a:p>
            <a:pPr algn="ctr"/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505" y="2611150"/>
            <a:ext cx="14505128" cy="5239512"/>
          </a:xfrm>
        </p:spPr>
        <p:txBody>
          <a:bodyPr>
            <a:normAutofit/>
          </a:bodyPr>
          <a:lstStyle/>
          <a:p>
            <a:pPr marL="914400" indent="-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</a:p>
          <a:p>
            <a:pPr marL="914400" indent="-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Certifying Agencies</a:t>
            </a:r>
          </a:p>
          <a:p>
            <a:pPr marL="914400" indent="-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 Expenditures for Year to Date (09/01/24 to 03/31/25     FY24-25)</a:t>
            </a:r>
          </a:p>
          <a:p>
            <a:pPr marL="914400" indent="-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Graphics </a:t>
            </a:r>
          </a:p>
          <a:p>
            <a:pPr marL="914400" indent="-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Small Business Activity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04AB2C1-995F-1928-36E7-3618B1E003F3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32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7"/>
            <a:ext cx="15607761" cy="935652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en-ZA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BF95461-3527-B388-4F8E-12D190CBBF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3479" y="1044429"/>
            <a:ext cx="17717547" cy="8041749"/>
          </a:xfrm>
        </p:spPr>
        <p:txBody>
          <a:bodyPr>
            <a:noAutofit/>
          </a:bodyPr>
          <a:lstStyle/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Historically Underutilized Business is a business entity in which at least fifty-one percent ownership is by a woman, minority, and/or service-disabled veteran.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Minority Business Enterprise are fifty-one percent owned, operated and controlled by a minority group.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Small Business Enterprise are private corporations, partnerships, or sole proprietorships with 500 or fewer employees.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WBE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Woman Business Enterprise is fifty-one percent owned and controlled by one or more women who are U.S. citizens or Legal Resident Aliens.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5E1250D-06E9-7D04-0E44-2E991A828AB8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33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C68E7-094B-4C9A-ACFA-02B1DE91E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5BAD-F194-37F0-2C69-FF5E7A58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8"/>
            <a:ext cx="15607761" cy="1099238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Certifying Agencies</a:t>
            </a:r>
            <a:endParaRPr lang="en-ZA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FDEE-801D-26BC-3ABA-34069CA78E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1779831"/>
            <a:ext cx="16765283" cy="7018287"/>
          </a:xfrm>
        </p:spPr>
        <p:txBody>
          <a:bodyPr>
            <a:noAutofit/>
          </a:bodyPr>
          <a:lstStyle/>
          <a:p>
            <a:pPr marL="1200150" lvl="1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of Houston</a:t>
            </a:r>
          </a:p>
          <a:p>
            <a:pPr marL="1200150" lvl="1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 Metropolitan Transit Authority</a:t>
            </a:r>
          </a:p>
          <a:p>
            <a:pPr marL="1200150" lvl="1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of Houston</a:t>
            </a:r>
          </a:p>
          <a:p>
            <a:pPr marL="1200150" lvl="1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Central Texas Regional Certification Agency</a:t>
            </a:r>
          </a:p>
          <a:p>
            <a:pPr lvl="1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HCDE is not a certifying agency. HCDE accepts the certification processed through the 4 agencies above. HCDE has a small participation program for construction only. This report is to report participation from small business and all other entities.  </a:t>
            </a:r>
          </a:p>
          <a:p>
            <a:pPr lvl="1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C8BFA-1F0F-E714-6208-15939705AE61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34</a:t>
            </a:fld>
            <a:endParaRPr lang="en-US" sz="2800" b="1" dirty="0">
              <a:solidFill>
                <a:srgbClr val="025E3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31106B-27B2-85F1-BDD6-778FEA69BBB6}"/>
              </a:ext>
            </a:extLst>
          </p:cNvPr>
          <p:cNvSpPr txBox="1"/>
          <p:nvPr/>
        </p:nvSpPr>
        <p:spPr>
          <a:xfrm>
            <a:off x="1710267" y="675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673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6326E3-7418-ADEF-0CFC-09C0C60DE1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85600" y="2300606"/>
            <a:ext cx="6129867" cy="6358166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	 	    $1,463,812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Non-Small Business	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$11,711,864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Business           =   $13,175,676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Govt and Utilities	 	  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$3,627,011 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Expenditures  =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$16,802,687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      </a:t>
            </a:r>
            <a:r>
              <a:rPr lang="en-US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$1,463,812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divided by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Business     $13,175,676 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11% Ratio Small/Large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1BD2E78-931D-80D9-8E22-9053424D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7"/>
            <a:ext cx="15607761" cy="1699001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09/01/24 to 03/31/25 </a:t>
            </a:r>
            <a:b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Expenditures FY 24-25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320D728-D093-5334-FBDB-F01FB4880B31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35</a:t>
            </a:fld>
            <a:endParaRPr lang="en-US" sz="2800" b="1" dirty="0">
              <a:solidFill>
                <a:srgbClr val="025E32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7611EA-0C47-6370-0160-685F0A4A12A6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914400" y="2427288"/>
          <a:ext cx="9742488" cy="596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44106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961F7-C1A7-5156-05E6-DD66A363A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9E9F-F46E-A73B-FC42-00CD9385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8"/>
            <a:ext cx="15607761" cy="1990956"/>
          </a:xfrm>
        </p:spPr>
        <p:txBody>
          <a:bodyPr wrap="square" anchor="b">
            <a:normAutofit/>
          </a:bodyPr>
          <a:lstStyle/>
          <a:p>
            <a:pPr algn="ctr"/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09/01/2024 – 03/31/2025</a:t>
            </a:r>
            <a:b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 Amounts by Certifying Agency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FFC00D8-3692-5089-69E8-3A491E9E59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443225" y="3088006"/>
            <a:ext cx="5216125" cy="5531645"/>
          </a:xfrm>
        </p:spPr>
        <p:txBody>
          <a:bodyPr wrap="square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Agency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of Houston  		 $861,876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 Metropolitan Transit Authority			 $265,199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of Houston		 $336,737 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	                	</a:t>
            </a:r>
            <a:r>
              <a:rPr lang="en-US" b="1" dirty="0">
                <a:solidFill>
                  <a:schemeClr val="bg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$1,463,812 </a:t>
            </a:r>
          </a:p>
          <a:p>
            <a:pPr>
              <a:lnSpc>
                <a:spcPct val="90000"/>
              </a:lnSpc>
            </a:pP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C59C9-904D-1B88-4456-08F30385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 wrap="square">
            <a:normAutofit/>
          </a:bodyPr>
          <a:lstStyle/>
          <a:p>
            <a:pPr>
              <a:spcAft>
                <a:spcPts val="900"/>
              </a:spcAft>
            </a:pPr>
            <a:fld id="{B5CEABB6-07DC-46E8-9B57-56EC44A396E5}" type="slidenum">
              <a:rPr lang="en-US" smtClean="0"/>
              <a:pPr>
                <a:spcAft>
                  <a:spcPts val="900"/>
                </a:spcAft>
              </a:pPr>
              <a:t>36</a:t>
            </a:fld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4E35FBF-9D51-E5FD-BAC6-56BD9BDE9324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36</a:t>
            </a:fld>
            <a:endParaRPr lang="en-US" sz="2800" b="1" dirty="0">
              <a:solidFill>
                <a:srgbClr val="025E32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89DD851-7892-35DD-877B-7731F710C2A9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999067" y="2421467"/>
          <a:ext cx="10159999" cy="6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E45466-252D-563A-F2C1-9C30077C2E42}"/>
              </a:ext>
            </a:extLst>
          </p:cNvPr>
          <p:cNvGraphicFramePr>
            <a:graphicFrameLocks/>
          </p:cNvGraphicFramePr>
          <p:nvPr/>
        </p:nvGraphicFramePr>
        <p:xfrm>
          <a:off x="1155700" y="2565400"/>
          <a:ext cx="99695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58536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75C9C-4CE7-5D28-AC42-D73735C4E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9556-65E2-E9FA-D48E-CDD54EF2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19" y="283653"/>
            <a:ext cx="15607761" cy="1917680"/>
          </a:xfrm>
        </p:spPr>
        <p:txBody>
          <a:bodyPr anchor="b">
            <a:noAutofit/>
          </a:bodyPr>
          <a:lstStyle/>
          <a:p>
            <a:pPr algn="ctr"/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09/01/24 – 03/31/25</a:t>
            </a:r>
            <a:b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 Participation by Certification Type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31666AE-DCC2-2142-55F9-B99C25C804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15751" y="2662989"/>
            <a:ext cx="6470650" cy="71865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Type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02F752-BE98-A236-ADC3-32A01850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547688"/>
          </a:xfrm>
        </p:spPr>
        <p:txBody>
          <a:bodyPr anchor="ctr">
            <a:normAutofit/>
          </a:bodyPr>
          <a:lstStyle/>
          <a:p>
            <a:pPr>
              <a:spcAft>
                <a:spcPts val="900"/>
              </a:spcAft>
            </a:pPr>
            <a:fld id="{B5CEABB6-07DC-46E8-9B57-56EC44A396E5}" type="slidenum">
              <a:rPr lang="en-US" smtClean="0"/>
              <a:pPr>
                <a:spcAft>
                  <a:spcPts val="900"/>
                </a:spcAft>
              </a:pPr>
              <a:t>37</a:t>
            </a:fld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766EB69-85AA-95A9-D2B6-D8469084DEFD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37</a:t>
            </a:fld>
            <a:endParaRPr lang="en-US" sz="2800" b="1" dirty="0">
              <a:solidFill>
                <a:srgbClr val="025E32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AF1285-5861-3BC3-EE00-3870BC2114D1}"/>
              </a:ext>
            </a:extLst>
          </p:cNvPr>
          <p:cNvGraphicFramePr>
            <a:graphicFrameLocks noGrp="1"/>
          </p:cNvGraphicFramePr>
          <p:nvPr/>
        </p:nvGraphicFramePr>
        <p:xfrm>
          <a:off x="11783483" y="3470274"/>
          <a:ext cx="6267449" cy="3465117"/>
        </p:xfrm>
        <a:graphic>
          <a:graphicData uri="http://schemas.openxmlformats.org/drawingml/2006/table">
            <a:tbl>
              <a:tblPr/>
              <a:tblGrid>
                <a:gridCol w="3795184">
                  <a:extLst>
                    <a:ext uri="{9D8B030D-6E8A-4147-A177-3AD203B41FA5}">
                      <a16:colId xmlns:a16="http://schemas.microsoft.com/office/drawing/2014/main" val="49894989"/>
                    </a:ext>
                  </a:extLst>
                </a:gridCol>
                <a:gridCol w="2472265">
                  <a:extLst>
                    <a:ext uri="{9D8B030D-6E8A-4147-A177-3AD203B41FA5}">
                      <a16:colId xmlns:a16="http://schemas.microsoft.com/office/drawing/2014/main" val="3555190313"/>
                    </a:ext>
                  </a:extLst>
                </a:gridCol>
              </a:tblGrid>
              <a:tr h="779993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$851,807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59198"/>
                  </a:ext>
                </a:extLst>
              </a:tr>
              <a:tr h="585127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HUB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$45,848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848248"/>
                  </a:ext>
                </a:extLst>
              </a:tr>
              <a:tr h="52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$533,815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452369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$32,342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309321"/>
                  </a:ext>
                </a:extLst>
              </a:tr>
              <a:tr h="999331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$1,463,812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777780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30C846E-9674-DCEC-7E72-840F0ECF750B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723900" y="2552700"/>
          <a:ext cx="9932988" cy="692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02402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FA60D-0777-A769-AB35-407C9ECED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CFB4-0F59-57EA-62A3-8010BB7F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19" y="283653"/>
            <a:ext cx="15607761" cy="1917680"/>
          </a:xfrm>
        </p:spPr>
        <p:txBody>
          <a:bodyPr anchor="b">
            <a:noAutofit/>
          </a:bodyPr>
          <a:lstStyle/>
          <a:p>
            <a:pPr algn="ctr"/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09/01/24 – 03/31/25</a:t>
            </a:r>
            <a:b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 Participation by Ethnicity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4B505D0-2CD7-AF01-730C-FD5D64634E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15751" y="2662989"/>
            <a:ext cx="6470650" cy="50713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Certified Small Business by Ethnicity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0000"/>
              </a:lnSpc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$286,976		20%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			$373,134		25%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Caucasian		$54,494		4%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Hispanic		$749,208		51%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$1,463,812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0000"/>
              </a:lnSpc>
            </a:pPr>
            <a:endParaRPr lang="en-US" b="1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D701C-5A9D-BDE9-F232-A71B4349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547688"/>
          </a:xfrm>
        </p:spPr>
        <p:txBody>
          <a:bodyPr anchor="ctr">
            <a:normAutofit/>
          </a:bodyPr>
          <a:lstStyle/>
          <a:p>
            <a:pPr>
              <a:spcAft>
                <a:spcPts val="900"/>
              </a:spcAft>
            </a:pPr>
            <a:fld id="{B5CEABB6-07DC-46E8-9B57-56EC44A396E5}" type="slidenum">
              <a:rPr lang="en-US" smtClean="0"/>
              <a:pPr>
                <a:spcAft>
                  <a:spcPts val="900"/>
                </a:spcAft>
              </a:pPr>
              <a:t>38</a:t>
            </a:fld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7A17CA9-538F-6E9E-6336-BF9F35D1821C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38</a:t>
            </a:fld>
            <a:endParaRPr lang="en-US" sz="2800" b="1" dirty="0">
              <a:solidFill>
                <a:srgbClr val="025E32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2AD48F7-59FC-5368-83D5-ACCD30ABE0DA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1633538" y="2465388"/>
          <a:ext cx="9290050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06505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March 31,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5574" y="3148200"/>
            <a:ext cx="7662138" cy="6564911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1F8F849-64D1-B02A-C800-67C0B168F8A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39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4969-D0E4-2D67-9FF1-38037FFD1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D86A2DF-762E-4875-8C7C-DD484C4A4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65514"/>
            <a:ext cx="16840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Top 12 Highlights points for January 2025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027F297-B0C2-8140-303E-1FA0CC286F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88B14D-5E91-FC1D-260B-2825C29B1A9F}"/>
              </a:ext>
            </a:extLst>
          </p:cNvPr>
          <p:cNvSpPr txBox="1"/>
          <p:nvPr/>
        </p:nvSpPr>
        <p:spPr>
          <a:xfrm>
            <a:off x="-9412" y="1122186"/>
            <a:ext cx="12798311" cy="6933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$17.6M in tax revenue this month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Next Debt Svc payment in August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TOT Revenues at 60%       Target of 58%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TOT Expenditures at 51% Target of 58%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$52.7M in Equity(F Bal) as of March 2025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$13,654 March Donations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Values at $661B out of $665B Projected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Choice at $6M Benefit </a:t>
            </a: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Variance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u="sng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u="sng" spc="-5" dirty="0">
              <a:solidFill>
                <a:srgbClr val="332440"/>
              </a:solidFill>
              <a:latin typeface="Roboto"/>
              <a:cs typeface="Roboto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0544F6A-07B3-5B92-1E2D-BE53A2C1F573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F0030-67AD-830A-040F-96F09DC97FDC}"/>
              </a:ext>
            </a:extLst>
          </p:cNvPr>
          <p:cNvSpPr txBox="1"/>
          <p:nvPr/>
        </p:nvSpPr>
        <p:spPr>
          <a:xfrm>
            <a:off x="10129836" y="915808"/>
            <a:ext cx="813922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9. Ed Foundation at $335K in Equity 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10. 11% small business-March ‘25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11. 93% Irvington Project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12. Phase I Projects – just pending retainage release and closeout</a:t>
            </a:r>
          </a:p>
          <a:p>
            <a:r>
              <a:rPr lang="en-US" sz="4400" b="1" dirty="0"/>
              <a:t>13. Budget Process underway </a:t>
            </a:r>
          </a:p>
          <a:p>
            <a:endParaRPr 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C637B-97FB-D33C-CE93-589C4B53D443}"/>
              </a:ext>
            </a:extLst>
          </p:cNvPr>
          <p:cNvSpPr txBox="1"/>
          <p:nvPr/>
        </p:nvSpPr>
        <p:spPr>
          <a:xfrm>
            <a:off x="411843" y="7272247"/>
            <a:ext cx="17083314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Outlook   Trend :  Finance         -   Tax Revenues being received </a:t>
            </a:r>
          </a:p>
          <a:p>
            <a:r>
              <a:rPr lang="en-US" sz="4000" b="1" dirty="0"/>
              <a:t>                                                             Revenues and exp. Below target</a:t>
            </a:r>
          </a:p>
          <a:p>
            <a:r>
              <a:rPr lang="en-US" sz="4000" b="1" dirty="0"/>
              <a:t>                                 Operations  -    Normal Operations and On Target </a:t>
            </a:r>
          </a:p>
          <a:p>
            <a:r>
              <a:rPr lang="en-US" sz="4000" b="1" dirty="0"/>
              <a:t>                                 Policy            -    Stable</a:t>
            </a:r>
          </a:p>
          <a:p>
            <a:r>
              <a:rPr lang="en-US" sz="4000" b="1" dirty="0"/>
              <a:t>                                 Legislative    -   On going 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D8FB320-4A14-465C-6253-97D05327F1CE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418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3507343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4000" b="1" dirty="0">
              <a:solidFill>
                <a:srgbClr val="025E32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March 31,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2697599" y="525990"/>
            <a:ext cx="11932801" cy="120032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00" y="3414759"/>
            <a:ext cx="10795000" cy="5032487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BD0B05B-598B-7A76-E33F-88659B933049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58600" y="3536345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March 31,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3185785"/>
            <a:ext cx="9055100" cy="681201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1F6CB01-471A-81B9-4B58-09FD44105F8E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2234925" y="4308299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March 31,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500" y="3482718"/>
            <a:ext cx="10629900" cy="5826381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E1B0E7D-B0FC-9DE2-F080-D674BFDB422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March 31,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450" y="2471171"/>
            <a:ext cx="15235346" cy="7281409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0F2EAB0-A157-4987-1754-6F531B4EBDA8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March 31,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00" y="2547617"/>
            <a:ext cx="16154400" cy="7494453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DB0A3C7-E9BE-01D8-FD54-E919F8CB94E6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7D72-4056-E87F-A973-C21A64E4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786" y="532308"/>
            <a:ext cx="14679385" cy="1867877"/>
          </a:xfrm>
        </p:spPr>
        <p:txBody>
          <a:bodyPr/>
          <a:lstStyle/>
          <a:p>
            <a:r>
              <a:rPr lang="en-US" dirty="0"/>
              <a:t>Maintenance Notes 2024 – Projects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7B5F8-02E1-0C6F-D756-AD1B844327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1A3D4-9B56-B691-7AA4-F7B83462F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9" y="2914535"/>
            <a:ext cx="15734618" cy="66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21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March 31,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46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499" y="4396477"/>
            <a:ext cx="16845643" cy="4362158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57DF9-16C4-15EF-1EAA-33AAE88BD490}"/>
              </a:ext>
            </a:extLst>
          </p:cNvPr>
          <p:cNvSpPr txBox="1"/>
          <p:nvPr/>
        </p:nvSpPr>
        <p:spPr>
          <a:xfrm>
            <a:off x="4063720" y="1861765"/>
            <a:ext cx="1112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Irvington Renovation    2020 Maintenance Notes   </a:t>
            </a:r>
            <a:r>
              <a:rPr lang="en-US" sz="3200"/>
              <a:t>$   4,781,519</a:t>
            </a:r>
            <a:endParaRPr lang="en-US" sz="3200" dirty="0"/>
          </a:p>
          <a:p>
            <a:r>
              <a:rPr lang="en-US" sz="3200" dirty="0"/>
              <a:t>Contract                          2024 Maintenance Notes   $   7,000,000  </a:t>
            </a:r>
          </a:p>
          <a:p>
            <a:r>
              <a:rPr lang="en-US" sz="3200" dirty="0"/>
              <a:t>                                                            Total                      $11,781,519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FC266-EDA2-CA24-3F01-2C02662749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2A367E7-8B75-FD70-2444-87E26B5546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March 31,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5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490397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$ 56,291,897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$ 3,154,081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$ 52,746,816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6ADE6-C1FB-78EF-54F1-66464F68E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45" y="525277"/>
            <a:ext cx="8724100" cy="84272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March 31, 2025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03/31/2025 is $52,746,816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2025.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815319" y="7857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D9BBD-B77B-7749-0300-EF58BEB08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861" y="3787866"/>
            <a:ext cx="13649524" cy="47925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4287B-7A83-7AAC-DF77-4B3057EF0988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March 31, 2025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ADA243D-98E8-083B-1599-7316FD2F7E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March 31, 2025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$ 21,903,342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$ 38,315,775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 FY24 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$53M FY25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$46M 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609269" y="4763637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56,291,897-$3,154,081 =$53,137,816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6E6FDB9-9E57-DEB0-5EC4-ADB3C9D96F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281159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March 31, 2025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$21,903,342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$53,137,816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15783" y="4508618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$2,598,038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$56,816,093-4,145,268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 FY24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4.93%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4.21% 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65%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5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C30BE39-BD0B-0EB4-1B51-430617B1E2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9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594FD4-DC4B-4D3C-ABD0-90F0B5FB3D07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8a1d430-a50e-484c-b4d2-499916cee947"/>
  </ds:schemaRefs>
</ds:datastoreItem>
</file>

<file path=customXml/itemProps2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2359</Words>
  <Application>Microsoft Office PowerPoint</Application>
  <PresentationFormat>Custom</PresentationFormat>
  <Paragraphs>421</Paragraphs>
  <Slides>47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PowerPoint Presentation</vt:lpstr>
      <vt:lpstr>Highlights of Interim Financial Report (unaudited)</vt:lpstr>
      <vt:lpstr>Posted on Our Website</vt:lpstr>
      <vt:lpstr>Top 12 Highlights points for January 2025</vt:lpstr>
      <vt:lpstr>PowerPoint Presentation</vt:lpstr>
      <vt:lpstr>INTERIM FINANCIAL REPORT (unaudited) ASST. SUPERINTENDENT FOR BUSINESS SERVICES MESSAGE As of March 31, 2025</vt:lpstr>
      <vt:lpstr>INTERIM FINANCIAL REPORT (unaudited) As of March 31, 2025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  Small Business Report 09/01/24 to 03/31/25  FY 2024-2025 By  Dr. Edna E. Johnson Procurement Director</vt:lpstr>
      <vt:lpstr>PowerPoint Presentation</vt:lpstr>
      <vt:lpstr>Content</vt:lpstr>
      <vt:lpstr>Definitions</vt:lpstr>
      <vt:lpstr>Certifying Agencies</vt:lpstr>
      <vt:lpstr>09/01/24 to 03/31/25  Expenditures FY 24-25</vt:lpstr>
      <vt:lpstr>09/01/2024 – 03/31/2025 Small Business Amounts by Certifying Agency</vt:lpstr>
      <vt:lpstr>09/01/24 – 03/31/25 Small Business Participation by Certification Type</vt:lpstr>
      <vt:lpstr>09/01/24 – 03/31/25 Small Business Participation by Ethnicity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Maintenance Notes 2024 – Projects </vt:lpstr>
      <vt:lpstr>Irvington Renovation – Funds by Source As of March 31, 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329</cp:revision>
  <cp:lastPrinted>2025-04-15T16:29:37Z</cp:lastPrinted>
  <dcterms:created xsi:type="dcterms:W3CDTF">2021-09-22T16:28:29Z</dcterms:created>
  <dcterms:modified xsi:type="dcterms:W3CDTF">2025-04-16T16:09:13Z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