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ink/ink5.xml" ContentType="application/inkml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ink/ink6.xml" ContentType="application/inkml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ink/ink7.xml" ContentType="application/inkml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ink/ink8.xml" ContentType="application/inkml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58" r:id="rId7"/>
    <p:sldId id="359" r:id="rId8"/>
    <p:sldId id="369" r:id="rId9"/>
    <p:sldId id="364" r:id="rId10"/>
    <p:sldId id="259" r:id="rId11"/>
    <p:sldId id="260" r:id="rId12"/>
    <p:sldId id="261" r:id="rId13"/>
    <p:sldId id="263" r:id="rId14"/>
    <p:sldId id="285" r:id="rId15"/>
    <p:sldId id="363" r:id="rId16"/>
    <p:sldId id="288" r:id="rId17"/>
    <p:sldId id="286" r:id="rId18"/>
    <p:sldId id="264" r:id="rId19"/>
    <p:sldId id="290" r:id="rId20"/>
    <p:sldId id="292" r:id="rId21"/>
    <p:sldId id="266" r:id="rId22"/>
    <p:sldId id="297" r:id="rId23"/>
    <p:sldId id="323" r:id="rId24"/>
    <p:sldId id="299" r:id="rId25"/>
    <p:sldId id="300" r:id="rId26"/>
    <p:sldId id="301" r:id="rId27"/>
    <p:sldId id="293" r:id="rId28"/>
    <p:sldId id="305" r:id="rId29"/>
    <p:sldId id="346" r:id="rId30"/>
    <p:sldId id="278" r:id="rId31"/>
    <p:sldId id="338" r:id="rId32"/>
    <p:sldId id="331" r:id="rId33"/>
    <p:sldId id="311" r:id="rId34"/>
    <p:sldId id="357" r:id="rId35"/>
    <p:sldId id="283" r:id="rId36"/>
    <p:sldId id="335" r:id="rId37"/>
    <p:sldId id="273" r:id="rId38"/>
    <p:sldId id="336" r:id="rId39"/>
    <p:sldId id="355" r:id="rId40"/>
    <p:sldId id="354" r:id="rId41"/>
    <p:sldId id="268" r:id="rId42"/>
    <p:sldId id="347" r:id="rId43"/>
    <p:sldId id="343" r:id="rId44"/>
    <p:sldId id="348" r:id="rId45"/>
    <p:sldId id="322" r:id="rId46"/>
    <p:sldId id="344" r:id="rId47"/>
    <p:sldId id="367" r:id="rId48"/>
    <p:sldId id="368" r:id="rId49"/>
    <p:sldId id="332" r:id="rId50"/>
    <p:sldId id="329" r:id="rId51"/>
  </p:sldIdLst>
  <p:sldSz cx="18288000" cy="10287000"/>
  <p:notesSz cx="9296400" cy="70104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146807-7F9C-6745-C81D-2E83D05E98F9}" name="Marcia Leiva" initials="ML" userId="S::mleiva@hcde-texas.org::ff035dde-3922-4179-94c4-3159477fa707" providerId="AD"/>
  <p188:author id="{C52F89AC-1E20-E8DE-D941-64ACA46B4B27}" name="Julia Watts" initials="JW" userId="S::Julia.Watts@hcde-texas.org::86fc1eda-f4e6-4ed4-a48b-a43e2268c7e1" providerId="AD"/>
  <p188:author id="{ECDBC2B1-1D60-0867-926E-89C563EA5738}" name="Anai Rodriguez" initials="AR" userId="S::Anai.Rodriguez@hcde-texas.org::6e88ac4e-7b1b-4191-9e8b-3c4766ff51ca" providerId="AD"/>
  <p188:author id="{CFA89AC1-AC6D-1D5E-B55C-08BC408C237C}" name="Jesus Amezcua" initials="JA" userId="S::jamezcua@hcde-texas.org::4f292f35-06c7-4a2d-a8a2-3291581780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404" autoAdjust="0"/>
  </p:normalViewPr>
  <p:slideViewPr>
    <p:cSldViewPr snapToGrid="0">
      <p:cViewPr varScale="1">
        <p:scale>
          <a:sx n="64" d="100"/>
          <a:sy n="64" d="100"/>
        </p:scale>
        <p:origin x="132" y="2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YTD Expenditures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4-4753-81E6-460A2E1C38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4-4753-81E6-460A2E1C38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A4-4753-81E6-460A2E1C38DB}"/>
              </c:ext>
            </c:extLst>
          </c:dPt>
          <c:dLbls>
            <c:dLbl>
              <c:idx val="0"/>
              <c:layout>
                <c:manualLayout>
                  <c:x val="0.16901408450704225"/>
                  <c:y val="2.3809523809523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A4-4753-81E6-460A2E1C38DB}"/>
                </c:ext>
              </c:extLst>
            </c:dLbl>
            <c:dLbl>
              <c:idx val="1"/>
              <c:layout>
                <c:manualLayout>
                  <c:x val="0.26779141366696779"/>
                  <c:y val="-5.847835239054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000" b="0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2430532471364"/>
                      <c:h val="0.28855834055377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A4-4753-81E6-460A2E1C38DB}"/>
                </c:ext>
              </c:extLst>
            </c:dLbl>
            <c:dLbl>
              <c:idx val="2"/>
              <c:layout>
                <c:manualLayout>
                  <c:x val="-0.16167482351329776"/>
                  <c:y val="4.76190081647183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A4-4753-81E6-460A2E1C3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Visuals!$A$3:$A$5</c:f>
              <c:strCache>
                <c:ptCount val="3"/>
                <c:pt idx="0">
                  <c:v>Small Business</c:v>
                </c:pt>
                <c:pt idx="1">
                  <c:v>Non-Small Business</c:v>
                </c:pt>
                <c:pt idx="2">
                  <c:v>Govt and Utilities</c:v>
                </c:pt>
              </c:strCache>
            </c:strRef>
          </c:cat>
          <c:val>
            <c:numRef>
              <c:f>Visuals!$B$3:$B$5</c:f>
              <c:numCache>
                <c:formatCode>_("$"* #,##0_);_("$"* \(#,##0\);_("$"* "-"??_);_(@_)</c:formatCode>
                <c:ptCount val="3"/>
                <c:pt idx="0">
                  <c:v>2519912.38</c:v>
                </c:pt>
                <c:pt idx="1">
                  <c:v>16640623.790000005</c:v>
                </c:pt>
                <c:pt idx="2">
                  <c:v>3896906.5100000002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A4-4753-81E6-460A2E1C38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03:18:13.3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03:18:17.4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27,'0'-11,"0"-5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3:18:22.5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0,'160'447'0,"2872"-447"0,-3192-447 0,-2872 447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03:18:38.5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1 107,'1961'0,"-1708"-19,-6 1,-98 19,-132-3,1 0,-1-1,1 0,-1-2,33-12,-26 8,44-9,-30 13,0 1,-1 2,1 1,40 6,-51-1,-1 1,36 12,-61-16,23 8,-6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3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49" tIns="26074" rIns="52149" bIns="260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300"/>
            <a:ext cx="7437120" cy="2759803"/>
          </a:xfrm>
          <a:prstGeom prst="rect">
            <a:avLst/>
          </a:prstGeom>
        </p:spPr>
        <p:txBody>
          <a:bodyPr vert="horz" lIns="52149" tIns="26074" rIns="52149" bIns="260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3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3373-853B-6523-FA95-AED236C6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B679B-03DE-7431-08C9-39D97721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3DAF1-19DC-9F62-38BF-2FD80181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318-F8F4-9D6E-C1B7-E7597CFC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2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EED2-BF30-3052-0251-248352DE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8F14D-442A-9A7C-4B8C-9C7694AB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7C82B-1D03-A125-DF14-F3A94B49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7BE9-36ED-F994-645E-CB2805AF0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FB17A-C2D7-073D-3BEE-C1468FED5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7E7A2-7071-9397-E98F-3AD79C410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A04C0-8D7D-842E-3253-BB012555A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95A18-7F81-541C-FDF0-379A494B6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963F49-2F0F-7C16-EEF2-687D6E1CA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78" y="1683545"/>
            <a:ext cx="13716000" cy="3581400"/>
          </a:xfrm>
        </p:spPr>
        <p:txBody>
          <a:bodyPr anchor="b"/>
          <a:lstStyle>
            <a:lvl1pPr algn="l">
              <a:defRPr sz="9000">
                <a:solidFill>
                  <a:srgbClr val="AA18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5569DE2-361F-A603-C6A2-6700432AE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78" y="5403057"/>
            <a:ext cx="13716000" cy="2483643"/>
          </a:xfrm>
        </p:spPr>
        <p:txBody>
          <a:bodyPr/>
          <a:lstStyle>
            <a:lvl1pPr marL="0" indent="0" algn="l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3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9435652"/>
            <a:ext cx="959126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0898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596" y="108777"/>
            <a:ext cx="15607761" cy="1989771"/>
          </a:xfrm>
        </p:spPr>
        <p:txBody>
          <a:bodyPr anchor="b"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7028" y="3065144"/>
            <a:ext cx="15607761" cy="588820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000"/>
            </a:lvl1pPr>
            <a:lvl2pPr marL="10287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2pPr>
            <a:lvl3pPr marL="17145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3pPr>
            <a:lvl4pPr marL="24003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4pPr>
            <a:lvl5pPr marL="3086100" indent="-342900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028" y="9369934"/>
            <a:ext cx="4005072" cy="323165"/>
          </a:xfrm>
        </p:spPr>
        <p:txBody>
          <a:bodyPr/>
          <a:lstStyle>
            <a:lvl1pPr>
              <a:defRPr sz="21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9291" y="9369934"/>
            <a:ext cx="4114800" cy="2769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587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customXml" Target="../ink/ink2.xml"/><Relationship Id="rId11" Type="http://schemas.openxmlformats.org/officeDocument/2006/relationships/image" Target="../media/image21.png"/><Relationship Id="rId5" Type="http://schemas.openxmlformats.org/officeDocument/2006/relationships/image" Target="../media/image18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../media/image39.png"/><Relationship Id="rId5" Type="http://schemas.openxmlformats.org/officeDocument/2006/relationships/image" Target="../media/image290.png"/><Relationship Id="rId4" Type="http://schemas.openxmlformats.org/officeDocument/2006/relationships/customXml" Target="../ink/ink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../media/image40.png"/><Relationship Id="rId5" Type="http://schemas.openxmlformats.org/officeDocument/2006/relationships/image" Target="../media/image330.png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../media/image41.png"/><Relationship Id="rId5" Type="http://schemas.openxmlformats.org/officeDocument/2006/relationships/image" Target="../media/image290.png"/><Relationship Id="rId4" Type="http://schemas.openxmlformats.org/officeDocument/2006/relationships/customXml" Target="../ink/ink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image" Target="../media/image42.png"/><Relationship Id="rId5" Type="http://schemas.openxmlformats.org/officeDocument/2006/relationships/image" Target="../media/image330.png"/><Relationship Id="rId4" Type="http://schemas.openxmlformats.org/officeDocument/2006/relationships/customXml" Target="../ink/ink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19050" y="-1418146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June 30, 2025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1" y="130077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June 30, 2025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18,883,892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$ 52,449,121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$47M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$32M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753375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51,184,359-$3,385,359 =$47,799,000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6E6FDB9-9E57-DEB0-5EC4-ADB3C9D96F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June 30, 2025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$18,883,892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$47,799,000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$2,598,038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$65,610,626-5,514,821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30%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5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C30BE39-BD0B-0EB4-1B51-430617B1E2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7D7B-30BD-0CB0-CBA3-94C6D491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128" y="205740"/>
            <a:ext cx="8041944" cy="984885"/>
          </a:xfrm>
        </p:spPr>
        <p:txBody>
          <a:bodyPr/>
          <a:lstStyle/>
          <a:p>
            <a:pPr algn="ctr"/>
            <a:r>
              <a:rPr lang="en-US" dirty="0"/>
              <a:t>Combined Debt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F8DFC-7A4F-F458-9EBC-18EC047E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2" y="1034717"/>
            <a:ext cx="17818767" cy="8626642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13F091C-8935-D9B8-816E-C6276C15EE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12</a:t>
            </a:fld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CEA2E7-1E32-2ACA-3448-FB324C69C521}"/>
                  </a:ext>
                </a:extLst>
              </p14:cNvPr>
              <p14:cNvContentPartPr/>
              <p14:nvPr/>
            </p14:nvContentPartPr>
            <p14:xfrm>
              <a:off x="19599177" y="11667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CEA2E7-1E32-2ACA-3448-FB324C69C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45537" y="10587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96C7D8-FAF2-B11A-9944-AF582AEAE659}"/>
                  </a:ext>
                </a:extLst>
              </p14:cNvPr>
              <p14:cNvContentPartPr/>
              <p14:nvPr/>
            </p14:nvContentPartPr>
            <p14:xfrm>
              <a:off x="529257" y="3418920"/>
              <a:ext cx="3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96C7D8-FAF2-B11A-9944-AF582AEAE6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257" y="3310920"/>
                <a:ext cx="108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8609E3-B6D1-64A9-F29D-943D0590C5AB}"/>
                  </a:ext>
                </a:extLst>
              </p14:cNvPr>
              <p14:cNvContentPartPr/>
              <p14:nvPr/>
            </p14:nvContentPartPr>
            <p14:xfrm>
              <a:off x="473602" y="3311493"/>
              <a:ext cx="1149550" cy="16121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8609E3-B6D1-64A9-F29D-943D0590C5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599" y="3203537"/>
                <a:ext cx="1257197" cy="376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F868E9-A0FF-296F-58CF-CA3465CC2201}"/>
                  </a:ext>
                </a:extLst>
              </p14:cNvPr>
              <p14:cNvContentPartPr/>
              <p14:nvPr/>
            </p14:nvContentPartPr>
            <p14:xfrm>
              <a:off x="16916097" y="3378600"/>
              <a:ext cx="1161720" cy="3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F868E9-A0FF-296F-58CF-CA3465CC22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62457" y="3270600"/>
                <a:ext cx="1269360" cy="254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588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June 30, 2025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29847" y="458308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$30,873,814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20%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3.6%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$ 111,123,949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619819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$1,817,585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$65,610,626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A99A9FD-791A-4B90-2CA8-175CCD938B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9579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9579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June 30, 2025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$20,079,394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$111,123,949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200329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$22,079,394-24,848,066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$24,848,066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416330"/>
            <a:ext cx="61985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44649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-11% FY25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BD418A-16B3-E8A9-90C1-4438A4FDF7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183261" y="186021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6909C-ECAF-0BAC-95C7-438DF18EA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322" y="52011"/>
            <a:ext cx="9630273" cy="772157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4966B6E-5D24-88B5-2C21-530EB59A44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15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05FD4E-3700-1CBB-8F54-CC0963700A47}"/>
              </a:ext>
            </a:extLst>
          </p:cNvPr>
          <p:cNvSpPr txBox="1">
            <a:spLocks/>
          </p:cNvSpPr>
          <p:nvPr/>
        </p:nvSpPr>
        <p:spPr>
          <a:xfrm>
            <a:off x="13183261" y="4291504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en-US" sz="3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Previous BAs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Leadership Academy in Crosby  $    350,000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Prairie view Grant match             $     41,000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Facilities		                  $   230,000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Tax		                  $ 1,000,000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Roboto" panose="02000000000000000000" pitchFamily="2" charset="0"/>
                <a:cs typeface="Adobe Devanagari" panose="02040503050201020203" pitchFamily="18" charset="0"/>
              </a:rPr>
              <a:t>New NPO HVAC System                $1,789,450</a:t>
            </a: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June 30,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09325" y="8860976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18BC6-F607-B494-2404-38110B8AD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3027" y="2866701"/>
            <a:ext cx="12884187" cy="6004846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827708-AC14-A103-DF16-F019FE99DB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June 30,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3598268" y="9259080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219" y="3129142"/>
            <a:ext cx="12395661" cy="5893251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3D37DB6-4D06-8D58-5F37-F566AC33BD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June 30,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 b="859"/>
          <a:stretch/>
        </p:blipFill>
        <p:spPr>
          <a:xfrm>
            <a:off x="3619083" y="2743200"/>
            <a:ext cx="10697672" cy="7316071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AB6293E-53F1-07E4-EFC3-B101021D25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June 30,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68" y="2050590"/>
            <a:ext cx="17410175" cy="654476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E441C6C-3132-E1D4-5835-2414F7FCDE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June 30, 2025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BCE138-D773-1E5E-CEEA-CB3379612C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0" y="8796312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June 30,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09779" y="8936537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14AA073-AFBD-BD30-867D-8411BF71B5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20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1788B-131F-94DC-4BA3-7269ADCF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64325"/>
            <a:ext cx="17056607" cy="629981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886556" y="3369636"/>
            <a:ext cx="1391919" cy="61932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$656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3100" y="1905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June 30, 2025 </a:t>
            </a:r>
          </a:p>
          <a:p>
            <a:r>
              <a:rPr lang="en-US" sz="3600" dirty="0"/>
              <a:t>(10th month / 12 months)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12" y="2079389"/>
            <a:ext cx="16056864" cy="7848382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8EC3B5-D845-919D-912C-D85F3ED96E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2025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(10th month / 12 months)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87105" y="537603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79" y="2515489"/>
            <a:ext cx="14531546" cy="610714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87F74B-6247-6294-D870-47D23D94E9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22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9382689" y="1890709"/>
            <a:ext cx="685800" cy="566017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June 30, 2025</a:t>
            </a:r>
          </a:p>
          <a:p>
            <a:r>
              <a:rPr lang="en-US" sz="3600" dirty="0"/>
              <a:t>(10th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971274" y="3836660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36" y="2316480"/>
            <a:ext cx="14335773" cy="6553768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84A758C-F479-119E-1BCD-880EBBECAB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2025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196" y="2847172"/>
            <a:ext cx="11655208" cy="2423981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FCC044-4B02-B579-A21D-C29D496E39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June 30,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92" y="2800673"/>
            <a:ext cx="17263872" cy="5227000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31A6CB2-A80D-2125-F7F2-04133329C1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-125091" y="-13209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42539" y="430707"/>
            <a:ext cx="13543217" cy="2169617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June18th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D26256-4E88-A88C-A136-0B6105A5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180" y="4423514"/>
            <a:ext cx="10380724" cy="196977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EA34EB5-5764-A628-7351-AED37C7C9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98111" y="9566910"/>
            <a:ext cx="475489" cy="51435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26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BB2A3-9EE6-D81B-9707-1DC9423EC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" y="2600324"/>
            <a:ext cx="15518391" cy="7487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June 30, 2025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9335-1336-0E1B-3149-A5D05AD7197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4202072" cy="179296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200230" y="7268755"/>
            <a:ext cx="377636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$266,335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30" y="1484586"/>
            <a:ext cx="9393931" cy="812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E28028-F04A-E03B-5750-CE36C2FA8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020545" y="-50800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D09CB0-4FDB-A238-8C7E-9563EAEDB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29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394D1-F07D-41D9-BEB5-EFBEC29D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49" y="1192994"/>
            <a:ext cx="17444698" cy="8182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1653754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4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514" y="4977339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300" y="5025091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412" y="5025091"/>
            <a:ext cx="3338214" cy="372473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D2E46F5-B622-9FDB-179D-3A0857143CC7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92DD9-FFD0-3657-006C-F532BE1AF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5648" y="5039237"/>
            <a:ext cx="3338214" cy="3724735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3D1B5616-C050-72BE-4AD9-C92AA6B0C5F1}"/>
              </a:ext>
            </a:extLst>
          </p:cNvPr>
          <p:cNvSpPr/>
          <p:nvPr/>
        </p:nvSpPr>
        <p:spPr>
          <a:xfrm>
            <a:off x="15280783" y="2286000"/>
            <a:ext cx="2305318" cy="22280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Official Notice Coming Soon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88" y="794152"/>
            <a:ext cx="18117312" cy="8958321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A5BC14-DA61-2A84-3EC3-AB31D51792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701F-9B88-64A3-02E3-9519541A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C41D84A-3393-69B5-0D5A-6480D549FF0E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24E533-B5E4-BB80-AF31-B9AEEBA3C066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544D2-F4C6-A778-E886-90297BF28A37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0DC2-5041-0751-DC55-BF275E784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56" y="770706"/>
            <a:ext cx="17836895" cy="908043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D34FE4B-53DF-DEDF-3A6E-417BEB0CCE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17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June 30, 2025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4A184CF-225E-5FC7-56C5-3AB75597B271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77" y="1683545"/>
            <a:ext cx="9996189" cy="3581400"/>
          </a:xfrm>
        </p:spPr>
        <p:txBody>
          <a:bodyPr anchor="b">
            <a:normAutofit fontScale="90000"/>
          </a:bodyPr>
          <a:lstStyle/>
          <a:p>
            <a:br>
              <a:rPr lang="en-US" sz="5000" dirty="0"/>
            </a:br>
            <a:r>
              <a:rPr lang="en-US" sz="6700" b="1" dirty="0">
                <a:latin typeface="Arial Black" panose="020B0A04020102020204" pitchFamily="34" charset="0"/>
              </a:rPr>
              <a:t>Small Business Report FY2024-25</a:t>
            </a:r>
            <a:br>
              <a:rPr lang="en-US" sz="6700" b="1" dirty="0">
                <a:latin typeface="Arial Black" panose="020B0A04020102020204" pitchFamily="34" charset="0"/>
              </a:rPr>
            </a:br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09/01/24 to 06/30/25</a:t>
            </a:r>
            <a:br>
              <a:rPr lang="en-US" sz="6700" b="1" dirty="0">
                <a:latin typeface="Arial Black" panose="020B0A04020102020204" pitchFamily="34" charset="0"/>
              </a:rPr>
            </a:br>
            <a:r>
              <a:rPr lang="en-US" sz="4400" dirty="0"/>
              <a:t> </a:t>
            </a:r>
            <a:br>
              <a:rPr lang="en-US" sz="2900" dirty="0"/>
            </a:br>
            <a:endParaRPr lang="en-US" sz="29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C67684-69B6-8FA4-95B6-7FACACC17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Submitted by: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Dr. Edna E. Johnson,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Procurement Services Director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57" y="3429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579387"/>
            <a:ext cx="7711198" cy="64963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1990867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DE4D1-FCDC-7297-BC5C-168BABF8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88EC27-A2EB-47DD-9727-FE9B21AA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35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533" y="530755"/>
            <a:ext cx="15773400" cy="1989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94001" y="3157538"/>
            <a:ext cx="12513732" cy="3615795"/>
          </a:xfrm>
        </p:spPr>
        <p:txBody>
          <a:bodyPr vert="horz" lIns="91440" tIns="45720" rIns="91440" bIns="45720" rtlCol="0">
            <a:normAutofit/>
          </a:bodyPr>
          <a:lstStyle/>
          <a:p>
            <a:pPr marL="914400"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Small Business Expenditures for FY2024-25 Year to Date (09/01/24 to 06/30/25)</a:t>
            </a:r>
          </a:p>
          <a:p>
            <a:pPr marL="914400"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Graphic </a:t>
            </a:r>
          </a:p>
          <a:p>
            <a:pPr marL="914400"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List of Small Businesses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BD2E78-931D-80D9-8E22-9053424D0D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132" y="194206"/>
            <a:ext cx="17898535" cy="121126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500" dirty="0"/>
            </a:br>
            <a:r>
              <a:rPr lang="en-US" sz="5500" dirty="0"/>
              <a:t>Expenditures FY 2024-25 (</a:t>
            </a:r>
            <a:r>
              <a:rPr lang="en-US" sz="5500" b="1" dirty="0"/>
              <a:t>09/01/24 to 06/30/25) </a:t>
            </a:r>
            <a:br>
              <a:rPr lang="en-US" sz="5500" b="1" dirty="0"/>
            </a:br>
            <a:endParaRPr lang="en-US" sz="5500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159067" y="2181754"/>
            <a:ext cx="6959601" cy="6357937"/>
          </a:xfrm>
        </p:spPr>
        <p:txBody>
          <a:bodyPr wrap="square">
            <a:no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900" b="1" dirty="0">
                <a:highlight>
                  <a:srgbClr val="FFFF00"/>
                </a:highlight>
              </a:rPr>
              <a:t>Small Business	 	 $2,519,912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2900" dirty="0"/>
              <a:t>Non-Small Business	</a:t>
            </a:r>
            <a:r>
              <a:rPr lang="en-US" sz="2900" u="sng" dirty="0"/>
              <a:t>$16,640,624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2900" dirty="0"/>
              <a:t>Total Business           =   	$19,160,536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2900" dirty="0"/>
              <a:t>Govt and Utilities	  </a:t>
            </a:r>
            <a:r>
              <a:rPr lang="en-US" sz="2900" u="sng" dirty="0"/>
              <a:t>$3,896,907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2900" b="1" dirty="0"/>
              <a:t>Total Expenditures  =   	</a:t>
            </a:r>
            <a:r>
              <a:rPr lang="en-US" sz="2900" b="1" i="0" u="none" strike="noStrike" dirty="0">
                <a:solidFill>
                  <a:srgbClr val="000000"/>
                </a:solidFill>
                <a:effectLst/>
              </a:rPr>
              <a:t>$23,057,443 </a:t>
            </a:r>
            <a:r>
              <a:rPr lang="en-US" sz="29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900" dirty="0"/>
              <a:t>	Small Business      $2,519.912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900" dirty="0"/>
              <a:t>	divided by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900" dirty="0"/>
              <a:t>	Total Business     $19,160,536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900" b="1" dirty="0"/>
              <a:t>         	</a:t>
            </a:r>
            <a:r>
              <a:rPr lang="en-US" sz="2900" b="1" dirty="0">
                <a:highlight>
                  <a:srgbClr val="FFFF00"/>
                </a:highlight>
              </a:rPr>
              <a:t>13% Ratio Small/Large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C374704-711A-D0CB-EE21-B27791A37DF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52399" y="1664758"/>
          <a:ext cx="10447867" cy="724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E3331-A0DF-E6C4-C302-A904B91D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68" y="372057"/>
            <a:ext cx="11142431" cy="173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 of Small Businesses FY 2024-25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D321295-3AE3-7A6B-D71F-468D2AB87AA2}"/>
              </a:ext>
            </a:extLst>
          </p:cNvPr>
          <p:cNvSpPr txBox="1">
            <a:spLocks/>
          </p:cNvSpPr>
          <p:nvPr/>
        </p:nvSpPr>
        <p:spPr>
          <a:xfrm>
            <a:off x="12858748" y="586248"/>
            <a:ext cx="4850378" cy="1310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B6F15528-21DE-4FAA-801E-634DDDAF4B2B}" type="slidenum">
              <a:rPr lang="en-US" sz="30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Bef>
                  <a:spcPts val="1000"/>
                </a:spcBef>
              </a:pPr>
              <a:t>37</a:t>
            </a:fld>
            <a:endParaRPr lang="en-US" sz="3000" b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0BD736-8B87-DDE7-A562-D17AEBADE41E}"/>
              </a:ext>
            </a:extLst>
          </p:cNvPr>
          <p:cNvGraphicFramePr>
            <a:graphicFrameLocks noGrp="1"/>
          </p:cNvGraphicFramePr>
          <p:nvPr/>
        </p:nvGraphicFramePr>
        <p:xfrm>
          <a:off x="976360" y="2627706"/>
          <a:ext cx="16470744" cy="722617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839527">
                  <a:extLst>
                    <a:ext uri="{9D8B030D-6E8A-4147-A177-3AD203B41FA5}">
                      <a16:colId xmlns:a16="http://schemas.microsoft.com/office/drawing/2014/main" val="4045423460"/>
                    </a:ext>
                  </a:extLst>
                </a:gridCol>
                <a:gridCol w="2183405">
                  <a:extLst>
                    <a:ext uri="{9D8B030D-6E8A-4147-A177-3AD203B41FA5}">
                      <a16:colId xmlns:a16="http://schemas.microsoft.com/office/drawing/2014/main" val="858863223"/>
                    </a:ext>
                  </a:extLst>
                </a:gridCol>
                <a:gridCol w="10447812">
                  <a:extLst>
                    <a:ext uri="{9D8B030D-6E8A-4147-A177-3AD203B41FA5}">
                      <a16:colId xmlns:a16="http://schemas.microsoft.com/office/drawing/2014/main" val="306929823"/>
                    </a:ext>
                  </a:extLst>
                </a:gridCol>
              </a:tblGrid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 </a:t>
                      </a:r>
                      <a:endParaRPr lang="en-US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81413" marT="67186" marB="6718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Sum of Payments </a:t>
                      </a:r>
                      <a:endParaRPr lang="en-US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81413" marT="67186" marB="6718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Capabilities</a:t>
                      </a:r>
                      <a:endParaRPr lang="en-US" sz="14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81413" marT="67186" marB="6718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369667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APPDDICTION STUDIO LLC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10,382 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Programming Services, Network systems integration design services, computer, Other Computer Related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228013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ARCHIE D CRAFT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18,480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Golf instruction, Camps or Schools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31892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KNIGHT SECURITY LLC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308,363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guards and patrol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41415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BRAINBUZZED TUTORING INC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45,563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Preparation and Tutoring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74740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BUTLER BUSINESS PRODUCTS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228,752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Supplies and Stationery Stores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42961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CRE8 INCORPORATED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132,270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and LEED Design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32004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 PIER FACILITIES SERVICES LTD</a:t>
                      </a:r>
                      <a:endParaRPr lang="fr-F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65,271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and Construction and Maintenance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49949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 SPORT SOLUTIONS LLC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493,617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Facilities Construction, Flooring and Turf Installation, Fence Installation, Demolition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816232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+ ASSOCIATES ARCHITECTS INC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137,170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Architectural And Interior Design: Architectural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66571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CORNER CATERING INC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11,983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Concessions, Catering, Vending: 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67503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GENWEL INC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47,285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Before/After School Program and Art Education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604973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HTS INC CONSULTANTS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23,484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Geotechnical Laboratory Service and Other Scientific &amp; Technical Consulting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19159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ASSOCIATES INC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113,185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 Services; Design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806899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NASH INDUSTRIES INC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69,145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Management, Residential Remodeling, Project Management 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25740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NETSYNC NETWORK SOLUTIONS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18,144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Communications Equipment (e.g., bridges, gateways, routers) Local Area Network (LAN) Communications Equipment Wide Area Network Communications Equipment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078676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 LIGHTWAVE INC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25,576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Contractors and Other Wiring Installation Contractors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78133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QSS, L.C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188,210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Fire/Alarm Systems Installation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36802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 GOVERNMENT SOLUTIONS INC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126,321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 Computer Programming Services; Computer Accessories And Supplies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11801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VERSA CREATIVE GROUP LLC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456,713 </a:t>
                      </a:r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Consulting Services</a:t>
                      </a:r>
                      <a:endParaRPr lang="en-US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784429"/>
                  </a:ext>
                </a:extLst>
              </a:tr>
              <a:tr h="318012">
                <a:tc>
                  <a:txBody>
                    <a:bodyPr/>
                    <a:lstStyle/>
                    <a:p>
                      <a:pPr algn="l" fontAlgn="t"/>
                      <a:endParaRPr lang="en-US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2,519,912 </a:t>
                      </a:r>
                      <a:endParaRPr lang="en-US" sz="15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Business as of 06/30/2025</a:t>
                      </a:r>
                      <a:endParaRPr lang="en-US" sz="15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341" marR="2730" marT="67186" marB="671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166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2944604" y="3221594"/>
            <a:ext cx="5173579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June 30,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156966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" y="1876927"/>
            <a:ext cx="11948160" cy="841007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2536904" y="3164305"/>
            <a:ext cx="5065295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June 30,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22" y="2146512"/>
            <a:ext cx="11540068" cy="692433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4969-D0E4-2D67-9FF1-38037FFD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86A2DF-762E-4875-8C7C-DD484C4A4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14 Highlights points for June 2025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27F297-B0C2-8140-303E-1FA0CC286F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88B14D-5E91-FC1D-260B-2825C29B1A9F}"/>
              </a:ext>
            </a:extLst>
          </p:cNvPr>
          <p:cNvSpPr txBox="1"/>
          <p:nvPr/>
        </p:nvSpPr>
        <p:spPr>
          <a:xfrm>
            <a:off x="-9412" y="1122186"/>
            <a:ext cx="12798311" cy="6933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$112K in tax revenue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Next Debt Svc payment in August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Revenues at </a:t>
            </a:r>
            <a:r>
              <a:rPr lang="en-US" sz="4000" b="1" u="sng" spc="-5" dirty="0">
                <a:solidFill>
                  <a:srgbClr val="FF0000"/>
                </a:solidFill>
                <a:latin typeface="Roboto"/>
                <a:cs typeface="Roboto"/>
              </a:rPr>
              <a:t>72%</a:t>
            </a: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       Target of 83%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Expenditures at </a:t>
            </a:r>
            <a:r>
              <a:rPr lang="en-US" sz="4000" b="1" u="sng" spc="-5" dirty="0">
                <a:solidFill>
                  <a:srgbClr val="FF0000"/>
                </a:solidFill>
                <a:latin typeface="Roboto"/>
                <a:cs typeface="Roboto"/>
              </a:rPr>
              <a:t>66% </a:t>
            </a: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Target of 83%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$44M in Equity(F Bal) as of June 2025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$14,756 June Donations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Values at </a:t>
            </a:r>
            <a:r>
              <a:rPr lang="en-US" sz="4000" b="1" u="sng" spc="-5" dirty="0">
                <a:solidFill>
                  <a:srgbClr val="FF0000"/>
                </a:solidFill>
                <a:latin typeface="Roboto"/>
                <a:cs typeface="Roboto"/>
              </a:rPr>
              <a:t>$656B </a:t>
            </a: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out of $665B Projected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Choice at $8.5M Benefit </a:t>
            </a: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Variance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544F6A-07B3-5B92-1E2D-BE53A2C1F573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F0030-67AD-830A-040F-96F09DC97FDC}"/>
              </a:ext>
            </a:extLst>
          </p:cNvPr>
          <p:cNvSpPr txBox="1"/>
          <p:nvPr/>
        </p:nvSpPr>
        <p:spPr>
          <a:xfrm>
            <a:off x="9926053" y="915808"/>
            <a:ext cx="87108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 Ed Foundation at $266K in Equity 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 13% small business-June 25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11. 99% Irvington Project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12. Phase I Projects – just pending retainage release and closeout</a:t>
            </a:r>
          </a:p>
          <a:p>
            <a:r>
              <a:rPr lang="en-US" sz="4400" b="1" dirty="0"/>
              <a:t>13. Board Budget for adoption</a:t>
            </a:r>
          </a:p>
          <a:p>
            <a:r>
              <a:rPr lang="en-US" sz="4400" b="1" dirty="0"/>
              <a:t>14. One Budget amendments for approval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C637B-97FB-D33C-CE93-589C4B53D443}"/>
              </a:ext>
            </a:extLst>
          </p:cNvPr>
          <p:cNvSpPr txBox="1"/>
          <p:nvPr/>
        </p:nvSpPr>
        <p:spPr>
          <a:xfrm>
            <a:off x="533400" y="6501348"/>
            <a:ext cx="17083314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Outlook   Trend :  Finance         -   Tax Revenues being received – Projected to utilize fund balance for operations given unrealized revenues</a:t>
            </a:r>
          </a:p>
          <a:p>
            <a:r>
              <a:rPr lang="en-US" sz="4000" b="1" dirty="0"/>
              <a:t>                                                             Revenues and exp. Below target</a:t>
            </a:r>
          </a:p>
          <a:p>
            <a:r>
              <a:rPr lang="en-US" sz="4000" b="1" dirty="0"/>
              <a:t>                                 Operations  -    Normal Operations</a:t>
            </a:r>
          </a:p>
          <a:p>
            <a:r>
              <a:rPr lang="en-US" sz="4000" b="1" dirty="0"/>
              <a:t>                                 Legislative   -    Assessing Impact to HCDE</a:t>
            </a:r>
          </a:p>
          <a:p>
            <a:r>
              <a:rPr lang="en-US" sz="4000" b="1" dirty="0"/>
              <a:t>                                 Finance        -    Assessing grant awards pending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D8FB320-4A14-465C-6253-97D05327F1C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18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2175958" y="3504188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June 30,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193899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24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76" y="2454359"/>
            <a:ext cx="11314176" cy="763149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3511463" y="1097752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2234925" y="4308299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June 30,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168" y="3230881"/>
            <a:ext cx="10570464" cy="603526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941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36" y="2061238"/>
            <a:ext cx="17591510" cy="772111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68" y="1954089"/>
            <a:ext cx="17178527" cy="769626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1CCD1F-0C40-2801-EF2C-98DA15EF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60978"/>
            <a:ext cx="14868979" cy="1170414"/>
          </a:xfrm>
        </p:spPr>
        <p:txBody>
          <a:bodyPr/>
          <a:lstStyle/>
          <a:p>
            <a:r>
              <a:rPr lang="en-US" dirty="0"/>
              <a:t>Maintenance Notes 2024 – Projects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7DACF-2BE0-9BFF-34CB-D84053B1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47" y="1231392"/>
            <a:ext cx="17520818" cy="892425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B327E-3913-C31A-06E7-0BBAA20C02BE}"/>
              </a:ext>
            </a:extLst>
          </p:cNvPr>
          <p:cNvSpPr txBox="1">
            <a:spLocks/>
          </p:cNvSpPr>
          <p:nvPr/>
        </p:nvSpPr>
        <p:spPr>
          <a:xfrm>
            <a:off x="17772016" y="972476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606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B071-BF91-8015-309C-0FC3579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5" y="127018"/>
            <a:ext cx="15199657" cy="1000760"/>
          </a:xfrm>
        </p:spPr>
        <p:txBody>
          <a:bodyPr/>
          <a:lstStyle/>
          <a:p>
            <a:r>
              <a:rPr lang="en-US"/>
              <a:t>Maintenance Notes 2024 – Projects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7F1B6-AFA7-32FF-E866-64457FC64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772" y="1127778"/>
            <a:ext cx="17632908" cy="91592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40753-09EB-000C-6A39-F8FE203FC9F5}"/>
              </a:ext>
            </a:extLst>
          </p:cNvPr>
          <p:cNvSpPr txBox="1">
            <a:spLocks/>
          </p:cNvSpPr>
          <p:nvPr/>
        </p:nvSpPr>
        <p:spPr>
          <a:xfrm>
            <a:off x="17772016" y="9856113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123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46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648" y="4458076"/>
            <a:ext cx="17763743" cy="420487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FC266-EDA2-CA24-3F01-2C0266274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C29-CF06-9060-E16D-199004AC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04" y="292019"/>
            <a:ext cx="5423911" cy="1000760"/>
          </a:xfrm>
        </p:spPr>
        <p:txBody>
          <a:bodyPr/>
          <a:lstStyle/>
          <a:p>
            <a:r>
              <a:rPr lang="en-US" dirty="0"/>
              <a:t>Choice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57BDC-A507-6D7B-BD7B-6449F3123D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2CDB4-D7FF-BCE0-F1E9-35154E787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50" y="1524235"/>
            <a:ext cx="11158442" cy="7874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45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36BF2-74BE-046C-3392-605F0791D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F1C1D0-D791-5973-CF08-1E9CFE06E2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Budget Calendar </a:t>
            </a:r>
            <a:endParaRPr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7369BB4-1057-FEDA-E28E-980B765CF5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8DDD3DC-7C60-11CF-8FED-DEB4CD21455D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555A2-4973-88AE-6E14-27653A9329AE}"/>
              </a:ext>
            </a:extLst>
          </p:cNvPr>
          <p:cNvSpPr txBox="1"/>
          <p:nvPr/>
        </p:nvSpPr>
        <p:spPr>
          <a:xfrm>
            <a:off x="3183963" y="1197691"/>
            <a:ext cx="12959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30, 2025   - Budget Submission 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24, 2025  - Board Workshop</a:t>
            </a:r>
          </a:p>
          <a:p>
            <a:r>
              <a:rPr lang="en-US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 16, 2025  -  Board Workshop &amp; Budget Adoption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25, 2025    -  Tax Values to be received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 17, 2025   -  Tax Rate adoption tentatively (if no </a:t>
            </a:r>
          </a:p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additional public hearings are 				                  required</a:t>
            </a:r>
            <a:endParaRPr lang="en-US" sz="4400" b="1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C130235-3897-90A8-58EA-7E70E975489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38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921443" y="4880592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June 30,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7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502589" y="5361962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$ 51,184,359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$ 3,385,359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$ 44,388,550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6576" y="542978"/>
            <a:ext cx="9936480" cy="88508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June 30, 2025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224" y="1903634"/>
            <a:ext cx="16614445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06/30/2025 is $44,388,549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995904" y="7976283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9BBD-B77B-7749-0300-EF58BEB08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164" y="3950733"/>
            <a:ext cx="14804740" cy="46685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4287B-7A83-7AAC-DF77-4B3057EF098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June 30, 2025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ADA243D-98E8-083B-1599-7316FD2F7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DAF70B6957847BBA0E8697196DD54" ma:contentTypeVersion="18" ma:contentTypeDescription="Create a new document." ma:contentTypeScope="" ma:versionID="2a92c47a157e210cdc1ab92a8b23d658">
  <xsd:schema xmlns:xsd="http://www.w3.org/2001/XMLSchema" xmlns:xs="http://www.w3.org/2001/XMLSchema" xmlns:p="http://schemas.microsoft.com/office/2006/metadata/properties" xmlns:ns3="4985287e-d721-499e-a7b5-410e38a8acc3" xmlns:ns4="e2e08828-3e7e-421b-9a3c-8c7bbe93d041" targetNamespace="http://schemas.microsoft.com/office/2006/metadata/properties" ma:root="true" ma:fieldsID="c9a5e7c25c648b2aaef404d86153f501" ns3:_="" ns4:_="">
    <xsd:import namespace="4985287e-d721-499e-a7b5-410e38a8acc3"/>
    <xsd:import namespace="e2e08828-3e7e-421b-9a3c-8c7bbe93d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5287e-d721-499e-a7b5-410e38a8a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08828-3e7e-421b-9a3c-8c7bbe93d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85287e-d721-499e-a7b5-410e38a8acc3" xsi:nil="true"/>
  </documentManagement>
</p:properties>
</file>

<file path=customXml/itemProps1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0BE27-FB8D-4C35-AC5C-2E295BB8C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5287e-d721-499e-a7b5-410e38a8acc3"/>
    <ds:schemaRef ds:uri="e2e08828-3e7e-421b-9a3c-8c7bbe93d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purl.org/dc/terms/"/>
    <ds:schemaRef ds:uri="e2e08828-3e7e-421b-9a3c-8c7bbe93d041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985287e-d721-499e-a7b5-410e38a8acc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2466</Words>
  <Application>Microsoft Office PowerPoint</Application>
  <PresentationFormat>Custom</PresentationFormat>
  <Paragraphs>460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Abadi Extra Light</vt:lpstr>
      <vt:lpstr>Adobe Devanagari</vt:lpstr>
      <vt:lpstr>Arial</vt:lpstr>
      <vt:lpstr>Arial Black</vt:lpstr>
      <vt:lpstr>Calibri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</vt:lpstr>
      <vt:lpstr>Top 14 Highlights points for June 2025</vt:lpstr>
      <vt:lpstr>Choice Audit</vt:lpstr>
      <vt:lpstr>Budget Calendar </vt:lpstr>
      <vt:lpstr>PowerPoint Presentation</vt:lpstr>
      <vt:lpstr>INTERIM FINANCIAL REPORT (unaudited) ASST. SUPERINTENDENT FOR BUSINESS SERVICES MESSAGE As of June 30, 2025</vt:lpstr>
      <vt:lpstr>INTERIM FINANCIAL REPORT (unaudited) As of June 30, 2025  Financial Ratios</vt:lpstr>
      <vt:lpstr>PowerPoint Presentation</vt:lpstr>
      <vt:lpstr>PowerPoint Presentation</vt:lpstr>
      <vt:lpstr>Combined Debt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 Small Business Report FY2024-25 09/01/24 to 06/30/25   </vt:lpstr>
      <vt:lpstr>PowerPoint Presentation</vt:lpstr>
      <vt:lpstr>Content</vt:lpstr>
      <vt:lpstr> Expenditures FY 2024-25 (09/01/24 to 06/30/25)  </vt:lpstr>
      <vt:lpstr>List of Small Businesses FY 2024-25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Maintenance Notes 2024 – Projects </vt:lpstr>
      <vt:lpstr>Maintenance Notes 2024 – Projects </vt:lpstr>
      <vt:lpstr>Irvington Renovation – Funds by Source As of June 30,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475</cp:revision>
  <cp:lastPrinted>2025-04-15T16:29:37Z</cp:lastPrinted>
  <dcterms:created xsi:type="dcterms:W3CDTF">2021-09-22T16:28:29Z</dcterms:created>
  <dcterms:modified xsi:type="dcterms:W3CDTF">2025-07-16T17:47:03Z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0x010100329DAF70B6957847BBA0E8697196DD54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