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ink/ink1.xml" ContentType="application/inkml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ink/ink2.xml" ContentType="application/inkml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ink/ink3.xml" ContentType="application/inkml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ink/ink4.xml" ContentType="application/inkml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66" r:id="rId18"/>
    <p:sldId id="297" r:id="rId19"/>
    <p:sldId id="349" r:id="rId20"/>
    <p:sldId id="323" r:id="rId21"/>
    <p:sldId id="299" r:id="rId22"/>
    <p:sldId id="300" r:id="rId23"/>
    <p:sldId id="301" r:id="rId24"/>
    <p:sldId id="293" r:id="rId25"/>
    <p:sldId id="305" r:id="rId26"/>
    <p:sldId id="346" r:id="rId27"/>
    <p:sldId id="278" r:id="rId28"/>
    <p:sldId id="338" r:id="rId29"/>
    <p:sldId id="311" r:id="rId30"/>
    <p:sldId id="331" r:id="rId31"/>
    <p:sldId id="283" r:id="rId32"/>
    <p:sldId id="273" r:id="rId33"/>
    <p:sldId id="268" r:id="rId34"/>
    <p:sldId id="347" r:id="rId35"/>
    <p:sldId id="343" r:id="rId36"/>
    <p:sldId id="348" r:id="rId37"/>
    <p:sldId id="322" r:id="rId38"/>
    <p:sldId id="344" r:id="rId39"/>
    <p:sldId id="332" r:id="rId40"/>
    <p:sldId id="272" r:id="rId41"/>
    <p:sldId id="289" r:id="rId42"/>
    <p:sldId id="329" r:id="rId43"/>
  </p:sldIdLst>
  <p:sldSz cx="18288000" cy="10287000"/>
  <p:notesSz cx="9309100" cy="70231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C2B1-1D60-0867-926E-89C563EA5738}" name="Anai Rodriguez" initials="AR" userId="S::Anai.Rodriguez@hcde-texas.org::6e88ac4e-7b1b-4191-9e8b-3c4766ff5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6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233" tIns="26116" rIns="52233" bIns="261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80412"/>
            <a:ext cx="7447280" cy="2764803"/>
          </a:xfrm>
          <a:prstGeom prst="rect">
            <a:avLst/>
          </a:prstGeom>
        </p:spPr>
        <p:txBody>
          <a:bodyPr vert="horz" lIns="52233" tIns="26116" rIns="52233" bIns="261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6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43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9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nam04.safelinks.protection.outlook.com/?url=https%3A%2F%2Fwww.showme.com%2Fsh%3Fh%3D0XLAwwi&amp;data=05%7C02%7Cladams%40hcde-texas.org%7C48295ececd2941c46c0008dced63af6b%7C4b1e08a6362644b1bee4c614c2ebaebe%7C0%7C0%7C638646259642692477%7CUnknown%7CTWFpbGZsb3d8eyJWIjoiMC4wLjAwMDAiLCJQIjoiV2luMzIiLCJBTiI6Ik1haWwiLCJXVCI6Mn0%3D%7C0%7C%7C%7C&amp;sdata=QiSs8YjeKdW7Wg7A5E%2FCcmNP1NTpRs%2FW5uBZPEE07Zs%3D&amp;reserved=0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customXml" Target="../ink/ink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2.png"/><Relationship Id="rId5" Type="http://schemas.openxmlformats.org/officeDocument/2006/relationships/image" Target="../media/image290.png"/><Relationship Id="rId4" Type="http://schemas.openxmlformats.org/officeDocument/2006/relationships/customXml" Target="../ink/ink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customXml" Target="../ink/ink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80.png"/><Relationship Id="rId12" Type="http://schemas.openxmlformats.org/officeDocument/2006/relationships/customXml" Target="../ink/ink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6" Type="http://schemas.openxmlformats.org/officeDocument/2006/relationships/customXml" Target="../ink/ink6.xml"/><Relationship Id="rId11" Type="http://schemas.openxmlformats.org/officeDocument/2006/relationships/image" Target="../media/image400.png"/><Relationship Id="rId5" Type="http://schemas.openxmlformats.org/officeDocument/2006/relationships/image" Target="../media/image370.png"/><Relationship Id="rId15" Type="http://schemas.openxmlformats.org/officeDocument/2006/relationships/image" Target="../media/image42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390.png"/><Relationship Id="rId14" Type="http://schemas.openxmlformats.org/officeDocument/2006/relationships/customXml" Target="../ink/ink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199480" y="-1480949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October 31,2024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541420" y="6744350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E7A95F-0705-32E8-3601-2375CD222411}"/>
              </a:ext>
            </a:extLst>
          </p:cNvPr>
          <p:cNvSpPr txBox="1"/>
          <p:nvPr/>
        </p:nvSpPr>
        <p:spPr>
          <a:xfrm>
            <a:off x="794703" y="7471430"/>
            <a:ext cx="9366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6"/>
              </a:rPr>
              <a:t>https://www.showme.com/sh?h=0XLAwwi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October 31,2024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$1,722,572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$11,420,277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999941" y="4640221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$1,722,572-6,888,660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$6,888,660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58% FY24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2" y="8164422"/>
            <a:ext cx="2720131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15 % FY25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 FY24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-75% FY25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2024-2025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133" y="814150"/>
            <a:ext cx="10744034" cy="84035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October 31,2024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4618" y="3028768"/>
            <a:ext cx="12937583" cy="6037538"/>
          </a:xfrm>
          <a:prstGeom prst="rect">
            <a:avLst/>
          </a:prstGeom>
          <a:ln w="88900"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037900" y="9185909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October 31,2024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456853" y="9418928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2958" y="3219810"/>
            <a:ext cx="12593732" cy="6003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October 31,2024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" b="173"/>
          <a:stretch/>
        </p:blipFill>
        <p:spPr>
          <a:xfrm>
            <a:off x="3693577" y="2550899"/>
            <a:ext cx="10697672" cy="73160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2024-25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October 31,2024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5705" y="1983545"/>
            <a:ext cx="12224084" cy="7188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2024-25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October 31,2024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1568" y="1983545"/>
            <a:ext cx="11810999" cy="7188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21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October 31,2024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4161211" y="3512238"/>
            <a:ext cx="1617617" cy="6254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$665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7F1B4-2FA6-EB52-E16D-104AC12EE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625" y="2687808"/>
            <a:ext cx="9874718" cy="6006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October 31,2024 </a:t>
            </a:r>
          </a:p>
          <a:p>
            <a:r>
              <a:rPr lang="en-US" sz="3600" dirty="0"/>
              <a:t>(2nd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5BEE-E5B7-ED3A-8014-7AB9EA44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233" y="2348275"/>
            <a:ext cx="14109295" cy="6686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559" y="0"/>
            <a:ext cx="18288000" cy="8841538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988" y="8870249"/>
            <a:ext cx="18297988" cy="1416751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$850,000/$32,184,041 =  2.64%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October 31,2024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(2nd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441867" y="5675682"/>
            <a:ext cx="609601" cy="624958"/>
          </a:xfrm>
          <a:prstGeom prst="down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8796106" y="1805879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4E6E7-B733-D91B-430F-2854F6D6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8853" y="2525183"/>
            <a:ext cx="12858747" cy="6316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October 31,2024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October 31,2024</a:t>
            </a:r>
          </a:p>
          <a:p>
            <a:r>
              <a:rPr lang="en-US" sz="3600" dirty="0"/>
              <a:t>(2nd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$850,000/$32,184,041 =  2.64% Collection and assessment costs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BAFAA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3635833" y="3399625"/>
            <a:ext cx="1449289" cy="638140"/>
          </a:xfrm>
          <a:prstGeom prst="right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7EFC-EE42-8118-54EB-D0B5CCCE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9504" y="2508422"/>
            <a:ext cx="11147998" cy="5770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October 31,2024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EA20-B662-0A77-706B-5210601D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601" y="2731161"/>
            <a:ext cx="12732400" cy="2656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October 31,2024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171" y="2749063"/>
            <a:ext cx="15856428" cy="5258029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9525" y="1830745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November 19th,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4664994" y="5817191"/>
            <a:ext cx="8017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latin typeface="+mj-lt"/>
                <a:ea typeface="Roboto" panose="02000000000000000000" pitchFamily="2" charset="0"/>
              </a:rPr>
              <a:t>No Budget 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16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October 31,2024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263,946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37" y="1886320"/>
            <a:ext cx="10672010" cy="811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705" y="794152"/>
            <a:ext cx="17084842" cy="9203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9211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Ed Foundation 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56A41-2900-E412-33BF-80D9AB81C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054" y="1450686"/>
            <a:ext cx="17241252" cy="7204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October 31,2024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29</a:t>
            </a:fld>
            <a:endParaRPr lang="en-US" sz="2800" b="1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17441091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F5E60-5036-EDE2-14EF-90EF0F84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3" y="4968699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E5150-BDCF-8142-4B78-0B56045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536" y="4985980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2823D-78AF-E4CB-ED65-6149B1E49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810" y="4954553"/>
            <a:ext cx="3387634" cy="3738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F07BF-0FC9-E07A-51D6-624F02642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1839" y="4954553"/>
            <a:ext cx="3770760" cy="3724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October 31,2024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3939" y="3030553"/>
            <a:ext cx="8882608" cy="6967243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3507343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4000" b="1" dirty="0">
              <a:solidFill>
                <a:srgbClr val="025E32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October 31,2024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2697599" y="525990"/>
            <a:ext cx="11932801" cy="120032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695" y="3256267"/>
            <a:ext cx="10827341" cy="516583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October 31,2024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8168" y="3932452"/>
            <a:ext cx="6618663" cy="5587821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34850" y="4265436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October 31,2024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049" y="4292768"/>
            <a:ext cx="8516101" cy="423587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October 31,2024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453" y="2352721"/>
            <a:ext cx="16952494" cy="7325669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October 31,2024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485" y="2547618"/>
            <a:ext cx="16723894" cy="677864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October 31,2024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36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643" y="4015851"/>
            <a:ext cx="13978047" cy="3857403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57DF9-16C4-15EF-1EAA-33AAE88BD490}"/>
              </a:ext>
            </a:extLst>
          </p:cNvPr>
          <p:cNvSpPr txBox="1"/>
          <p:nvPr/>
        </p:nvSpPr>
        <p:spPr>
          <a:xfrm>
            <a:off x="4063720" y="1861765"/>
            <a:ext cx="1112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Irvington Renovation    2020 Maintenance Notes   </a:t>
            </a:r>
            <a:r>
              <a:rPr lang="en-US" sz="3200"/>
              <a:t>$   4,781,519</a:t>
            </a:r>
            <a:endParaRPr lang="en-US" sz="3200" dirty="0"/>
          </a:p>
          <a:p>
            <a:r>
              <a:rPr lang="en-US" sz="3200" dirty="0"/>
              <a:t>Contract                          2024 Maintenance Notes   $   7,000,000  </a:t>
            </a:r>
          </a:p>
          <a:p>
            <a:r>
              <a:rPr lang="en-US" sz="3200" dirty="0"/>
              <a:t>                                                            Total                      $11,781,519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63281"/>
              </p:ext>
            </p:extLst>
          </p:nvPr>
        </p:nvGraphicFramePr>
        <p:xfrm>
          <a:off x="2132013" y="2701925"/>
          <a:ext cx="14023975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8928080" imgH="5181600" progId="Excel.Sheet.12">
                  <p:link updateAutomatic="1"/>
                </p:oleObj>
              </mc:Choice>
              <mc:Fallback>
                <p:oleObj name="Worksheet" r:id="rId6" imgW="18928080" imgH="5181600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2013" y="2701925"/>
                        <a:ext cx="14023975" cy="5186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0">
                        <a:solidFill>
                          <a:srgbClr val="025E3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37</a:t>
            </a:fld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38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39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October 31,2024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521644" y="5349931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$ 33,587,886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$ 3,033,920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$ 30,553,966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6ADE6-C1FB-78EF-54F1-66464F68E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035" y="197352"/>
            <a:ext cx="8910121" cy="9083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October 31,2024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10/31/2024 is $35,203,073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2025.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907015" y="8013943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0133" y="3918228"/>
            <a:ext cx="13476027" cy="47009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October 31,2024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October 31,2024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$ 26,964,356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$ 9,846,565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228% FY24 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$30M FY25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$24M 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19088" y="4763637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33,587,886-3,033,920=30,553,966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281159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October 31,2024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$26,964,356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$30,553,966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15783" y="4508618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$4,656,112-1,806,808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FY24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October 31,2024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8134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$ 470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FY25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2.0% FY24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06631" y="5143500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387577" y="52821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$ 11,420,277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596984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$192,249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$4,656,112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94FD4-DC4B-4D3C-ABD0-90F0B5FB3D07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68a1d430-a50e-484c-b4d2-499916cee94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1966</Words>
  <Application>Microsoft Office PowerPoint</Application>
  <PresentationFormat>Custom</PresentationFormat>
  <Paragraphs>371</Paragraphs>
  <Slides>39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October 31,2024</vt:lpstr>
      <vt:lpstr>INTERIM FINANCIAL REPORT (unaudited) As of October 31,2024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October 31,2024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164</cp:revision>
  <cp:lastPrinted>2024-09-17T19:38:54Z</cp:lastPrinted>
  <dcterms:created xsi:type="dcterms:W3CDTF">2021-09-22T16:28:29Z</dcterms:created>
  <dcterms:modified xsi:type="dcterms:W3CDTF">2024-11-19T21:30:35Z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