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ink/ink1.xml" ContentType="application/inkml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ink/ink2.xml" ContentType="application/inkml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338" r:id="rId29"/>
    <p:sldId id="311" r:id="rId30"/>
    <p:sldId id="342" r:id="rId31"/>
    <p:sldId id="331" r:id="rId32"/>
    <p:sldId id="283" r:id="rId33"/>
    <p:sldId id="273" r:id="rId34"/>
    <p:sldId id="339" r:id="rId35"/>
    <p:sldId id="268" r:id="rId36"/>
    <p:sldId id="343" r:id="rId37"/>
    <p:sldId id="322" r:id="rId38"/>
    <p:sldId id="332" r:id="rId39"/>
    <p:sldId id="344" r:id="rId40"/>
    <p:sldId id="272" r:id="rId41"/>
    <p:sldId id="289" r:id="rId42"/>
    <p:sldId id="329" r:id="rId43"/>
  </p:sldIdLst>
  <p:sldSz cx="18288000" cy="10287000"/>
  <p:notesSz cx="9296400" cy="70104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FD953-2C36-4BA0-A5CE-F89EABC7B350}" v="12" dt="2024-04-11T20:18:03.612"/>
    <p1510:client id="{F3D792A5-52E9-4FB5-89B8-D519E8D3FB8C}" v="3" dt="2024-04-12T16:38:38.9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6D4B4-6E93-43D3-A0DE-CBDBC1D05A9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3C616-FF93-4C9E-B654-0EF0BDF388DE}" type="pres">
      <dgm:prSet presAssocID="{F456D4B4-6E93-43D3-A0DE-CBDBC1D05A98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1570949D-FFE4-4C17-8726-2D9BE4DC3123}" type="presOf" srcId="{F456D4B4-6E93-43D3-A0DE-CBDBC1D05A98}" destId="{72F3C616-FF93-4C9E-B654-0EF0BDF388DE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55" tIns="26077" rIns="52155" bIns="260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55" tIns="26077" rIns="52155" bIns="2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customXml" Target="../ink/ink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7.png"/><Relationship Id="rId12" Type="http://schemas.openxmlformats.org/officeDocument/2006/relationships/customXml" Target="../ink/ink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customXml" Target="../ink/ink4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38.png"/><Relationship Id="rId14" Type="http://schemas.openxmlformats.org/officeDocument/2006/relationships/customXml" Target="../ink/ink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25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-9525" y="-54357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March 31, 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March 31, 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$19,911,564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$104,044,815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$19,911,564-15,552,068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$15,552,068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 dirty="0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318" y="676092"/>
            <a:ext cx="11279665" cy="8679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March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727399" y="9388651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B5D48-9DC0-6DF1-51E3-CA6FB7EC8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302" y="2789467"/>
            <a:ext cx="13907067" cy="6675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March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850748" y="961679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B39FA-AB99-5ADA-447C-DF321745A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75" y="3015598"/>
            <a:ext cx="13593170" cy="6286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Head Start grants ended by August 31</a:t>
            </a:r>
            <a:r>
              <a:rPr lang="en-US" sz="2000" b="1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 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All HCDE covid funds are committed for the current fiscal year </a:t>
            </a:r>
            <a:endParaRPr sz="2000" b="1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March 31, 2024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2BC5C-45F2-DDFF-ED22-49D3EBAE9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120" y="2488742"/>
            <a:ext cx="13538578" cy="6265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March 31, 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r="244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dirty="0"/>
              <a:t>No donations received in March 2024</a:t>
            </a:r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March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4C5600-05ED-D6B4-24A4-CBD58A7EEC76}"/>
              </a:ext>
            </a:extLst>
          </p:cNvPr>
          <p:cNvSpPr/>
          <p:nvPr/>
        </p:nvSpPr>
        <p:spPr>
          <a:xfrm rot="10800000">
            <a:off x="17743663" y="9458841"/>
            <a:ext cx="430888" cy="647024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March 31, 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380180" y="4635547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$650.3B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D0317-4BB3-6D58-23F2-64C96E108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572" y="2385055"/>
            <a:ext cx="13777433" cy="6259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March 31, 2024 </a:t>
            </a:r>
          </a:p>
          <a:p>
            <a:r>
              <a:rPr lang="en-US" sz="3600" dirty="0"/>
              <a:t>(7th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D7137B-EC77-8BAA-EAAE-27C2B7876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61" y="2335471"/>
            <a:ext cx="12746143" cy="7231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March 31, 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(7th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159160" y="5387495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838"/>
          <a:stretch/>
        </p:blipFill>
        <p:spPr bwMode="auto">
          <a:xfrm>
            <a:off x="3377776" y="2129506"/>
            <a:ext cx="11502947" cy="653133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548794" y="2123306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 dirty="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55735" y="4235669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March 31, 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 dirty="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March 31, 2024</a:t>
            </a:r>
          </a:p>
          <a:p>
            <a:r>
              <a:rPr lang="en-US" sz="3600" dirty="0"/>
              <a:t>(7th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475339" y="3821981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746BD-BFCC-8C4F-A83A-F352E5369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372" y="2321169"/>
            <a:ext cx="11901267" cy="6175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March 31, 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B0B55-2D37-B3E6-1E23-CFBAFAC19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40" y="2463377"/>
            <a:ext cx="14497937" cy="3063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lang="en-US" sz="2800" b="1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FFFF00"/>
                </a:highlight>
              </a:rPr>
              <a:t> </a:t>
            </a:r>
            <a:endParaRPr sz="2400" dirty="0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March 31, 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3D0A3-F85C-9D84-627A-AB4345579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97" y="2380216"/>
            <a:ext cx="14029898" cy="59585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99571B-BEE2-4F04-5C79-5F92AF6639FD}"/>
              </a:ext>
            </a:extLst>
          </p:cNvPr>
          <p:cNvSpPr txBox="1"/>
          <p:nvPr/>
        </p:nvSpPr>
        <p:spPr>
          <a:xfrm>
            <a:off x="175147" y="8867313"/>
            <a:ext cx="1584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Schools benefit variance expected to decrease due to a revenue adjustment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-19050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April 17</a:t>
            </a:r>
            <a:r>
              <a:rPr lang="en-US" sz="3900" b="1" kern="0" baseline="3000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E0EEBA-775C-7CB0-69E6-811E31B0901C}"/>
              </a:ext>
            </a:extLst>
          </p:cNvPr>
          <p:cNvSpPr/>
          <p:nvPr/>
        </p:nvSpPr>
        <p:spPr>
          <a:xfrm>
            <a:off x="2230182" y="5014094"/>
            <a:ext cx="13760481" cy="725517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Budget Amendments for the Month of April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March 31, 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$656,553.17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128" y="1646454"/>
            <a:ext cx="9853683" cy="835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1439" y="770706"/>
            <a:ext cx="13797886" cy="8099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540" y="1018192"/>
            <a:ext cx="14876060" cy="825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815" y="2133982"/>
            <a:ext cx="15009896" cy="585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March 31, 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30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2635B-881D-4E96-F37B-53092981D3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751042" y="14350365"/>
            <a:ext cx="630936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1371600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7A7FA1-9326-7DE6-34EF-F25FCEC12A77}"/>
              </a:ext>
            </a:extLst>
          </p:cNvPr>
          <p:cNvGraphicFramePr/>
          <p:nvPr/>
        </p:nvGraphicFramePr>
        <p:xfrm>
          <a:off x="3048000" y="1079501"/>
          <a:ext cx="13563600" cy="808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E461FDAE-E709-8289-8103-11FE59CD416C}"/>
              </a:ext>
            </a:extLst>
          </p:cNvPr>
          <p:cNvSpPr/>
          <p:nvPr/>
        </p:nvSpPr>
        <p:spPr>
          <a:xfrm>
            <a:off x="12627534" y="5903509"/>
            <a:ext cx="3984066" cy="3418385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Response Rate</a:t>
            </a:r>
          </a:p>
          <a:p>
            <a:pPr algn="ctr"/>
            <a:r>
              <a:rPr lang="en-US" sz="3000" dirty="0"/>
              <a:t>53%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EB398-4F27-A792-6B9D-8868F9F5E7D5}"/>
              </a:ext>
            </a:extLst>
          </p:cNvPr>
          <p:cNvSpPr txBox="1"/>
          <p:nvPr/>
        </p:nvSpPr>
        <p:spPr>
          <a:xfrm>
            <a:off x="1104900" y="172860"/>
            <a:ext cx="15506700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1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 Program </a:t>
            </a:r>
          </a:p>
          <a:p>
            <a:pPr algn="ctr"/>
            <a:r>
              <a:rPr lang="en-US" sz="4001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FY2023 MBE Ethnicity</a:t>
            </a:r>
            <a:endParaRPr lang="en-US" sz="4001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153C5937-AE85-D512-B6BC-34709BE294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1" y="2468880"/>
            <a:ext cx="8284010" cy="3977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2E28AF-C3E4-C70C-67E1-70137D24784E}"/>
              </a:ext>
            </a:extLst>
          </p:cNvPr>
          <p:cNvSpPr txBox="1"/>
          <p:nvPr/>
        </p:nvSpPr>
        <p:spPr>
          <a:xfrm>
            <a:off x="4211783" y="7994073"/>
            <a:ext cx="833805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Note:</a:t>
            </a:r>
            <a:r>
              <a:rPr lang="en-US" sz="2700" dirty="0"/>
              <a:t> MBEs totaled 43. Of this number, 21 indicated</a:t>
            </a:r>
          </a:p>
          <a:p>
            <a:r>
              <a:rPr lang="en-US" sz="2700" dirty="0"/>
              <a:t>They were MBEs in FY2023. This is a response rate of 53%.</a:t>
            </a:r>
          </a:p>
          <a:p>
            <a:r>
              <a:rPr lang="en-US" sz="2700" dirty="0"/>
              <a:t>The chart above is the Ethnic Makeup of FY2023 MBEs.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763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March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2633759"/>
            <a:ext cx="10064426" cy="736403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March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188" y="3234519"/>
            <a:ext cx="8822928" cy="692422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March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660" y="2352721"/>
            <a:ext cx="15721939" cy="721418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March 31,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171" y="3686266"/>
            <a:ext cx="14677902" cy="382133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March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278" y="2451118"/>
            <a:ext cx="15057912" cy="637914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 dirty="0">
                <a:latin typeface="Roboto"/>
                <a:cs typeface="Roboto"/>
              </a:rPr>
              <a:t>Capital Program Proposal from Aug 3, 2020</a:t>
            </a:r>
            <a:endParaRPr sz="6000" dirty="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87581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37</a:t>
            </a:fld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 dirty="0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 dirty="0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 dirty="0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 dirty="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 dirty="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General Funds </a:t>
                      </a:r>
                    </a:p>
                    <a:p>
                      <a:pPr algn="ctr"/>
                      <a:r>
                        <a:rPr lang="en-US" sz="2500" dirty="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Closed on</a:t>
                      </a:r>
                    </a:p>
                    <a:p>
                      <a:r>
                        <a:rPr lang="en-US" sz="2500" dirty="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38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39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March 31,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$ 49,083,398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$ 3,118,379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$ 45,965,019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2354" y="244851"/>
            <a:ext cx="9196813" cy="9196813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March 31, 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03/31/2024 is $45,965,019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1" y="3719367"/>
            <a:ext cx="15070064" cy="50441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March 31, 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March 31, 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$ 16,391,970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$ 36,437,096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$46M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$40M 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49,083,398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- 2,591,847 = $46,491,551 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March 31, 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$16,391,970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$46,491,551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$2,234,636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$57,230,081 4,093,800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4.21%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6.9%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Budgeted Payments $3.8M</a:t>
            </a:r>
          </a:p>
          <a:p>
            <a:r>
              <a:rPr lang="en-US" b="1" dirty="0"/>
              <a:t>Current $2.9M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March 31, 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286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$ 29,930,272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 FY24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 FY23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60124" y="5298486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506631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$ 104,044,815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596984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$1,107,889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$57,204,911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94FD4-DC4B-4D3C-ABD0-90F0B5FB3D07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68a1d430-a50e-484c-b4d2-499916cee94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3959</TotalTime>
  <Words>2038</Words>
  <Application>Microsoft Office PowerPoint</Application>
  <PresentationFormat>Custom</PresentationFormat>
  <Paragraphs>368</Paragraphs>
  <Slides>39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March 31, 2024</vt:lpstr>
      <vt:lpstr>INTERIM FINANCIAL REPORT (Unaudited) As of March 31, 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March 31, 2024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35</cp:revision>
  <cp:lastPrinted>2024-04-16T22:18:22Z</cp:lastPrinted>
  <dcterms:created xsi:type="dcterms:W3CDTF">2021-09-22T16:28:29Z</dcterms:created>
  <dcterms:modified xsi:type="dcterms:W3CDTF">2024-04-17T16:30:32Z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